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BA27-5ED7-4B10-8634-E66A0595C9D7}" type="datetimeFigureOut">
              <a:rPr lang="en-US" smtClean="0"/>
              <a:t>15/02/2018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D3E2-1AF6-49E4-8B6D-F4FA252778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1143000"/>
            <a:ext cx="3048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0" dirty="0"/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en-US" sz="2800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Thí</a:t>
            </a:r>
            <a:r>
              <a:rPr lang="en-US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nghiệm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228600" y="1066800"/>
            <a:ext cx="617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  <a:sym typeface="Wingdings" pitchFamily="2" charset="2"/>
              </a:rPr>
              <a:t>  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7239000" y="5638800"/>
            <a:ext cx="1905000" cy="466725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Hình 8.1</a:t>
            </a:r>
          </a:p>
        </p:txBody>
      </p:sp>
      <p:sp>
        <p:nvSpPr>
          <p:cNvPr id="8235" name="Rectangle 43"/>
          <p:cNvSpPr>
            <a:spLocks noChangeArrowheads="1"/>
          </p:cNvSpPr>
          <p:nvPr/>
        </p:nvSpPr>
        <p:spPr bwMode="auto">
          <a:xfrm>
            <a:off x="0" y="1676400"/>
            <a:ext cx="708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a. Treo một vật nặng vào đầu một  lò  xo, đầu kia treo cố định ta thấy lò xo dãn ra (H.8.1).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0" y="2590800"/>
            <a:ext cx="7086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C1</a:t>
            </a:r>
            <a:r>
              <a:rPr lang="en-US" sz="2800">
                <a:latin typeface="Times New Roman" pitchFamily="18" charset="0"/>
              </a:rPr>
              <a:t> : Lò xo có tác dụng lực vào quả nặng không? Lực đó có phương và chiều như thế nào? Tại sao quả nặng vẫn đứng yên?</a:t>
            </a:r>
          </a:p>
        </p:txBody>
      </p:sp>
      <p:sp>
        <p:nvSpPr>
          <p:cNvPr id="8199" name="Freeform 48"/>
          <p:cNvSpPr>
            <a:spLocks/>
          </p:cNvSpPr>
          <p:nvPr/>
        </p:nvSpPr>
        <p:spPr bwMode="auto">
          <a:xfrm rot="350757">
            <a:off x="6219825" y="3025775"/>
            <a:ext cx="3076575" cy="2384425"/>
          </a:xfrm>
          <a:custGeom>
            <a:avLst/>
            <a:gdLst>
              <a:gd name="T0" fmla="*/ 2147483647 w 2118"/>
              <a:gd name="T1" fmla="*/ 2147483647 h 1617"/>
              <a:gd name="T2" fmla="*/ 2147483647 w 2118"/>
              <a:gd name="T3" fmla="*/ 2147483647 h 1617"/>
              <a:gd name="T4" fmla="*/ 2147483647 w 2118"/>
              <a:gd name="T5" fmla="*/ 2147483647 h 1617"/>
              <a:gd name="T6" fmla="*/ 2147483647 w 2118"/>
              <a:gd name="T7" fmla="*/ 2147483647 h 1617"/>
              <a:gd name="T8" fmla="*/ 2147483647 w 2118"/>
              <a:gd name="T9" fmla="*/ 2147483647 h 1617"/>
              <a:gd name="T10" fmla="*/ 2147483647 w 2118"/>
              <a:gd name="T11" fmla="*/ 2147483647 h 1617"/>
              <a:gd name="T12" fmla="*/ 2147483647 w 2118"/>
              <a:gd name="T13" fmla="*/ 2147483647 h 1617"/>
              <a:gd name="T14" fmla="*/ 2147483647 w 2118"/>
              <a:gd name="T15" fmla="*/ 2147483647 h 1617"/>
              <a:gd name="T16" fmla="*/ 2147483647 w 2118"/>
              <a:gd name="T17" fmla="*/ 2147483647 h 1617"/>
              <a:gd name="T18" fmla="*/ 2147483647 w 2118"/>
              <a:gd name="T19" fmla="*/ 2147483647 h 1617"/>
              <a:gd name="T20" fmla="*/ 2147483647 w 2118"/>
              <a:gd name="T21" fmla="*/ 2147483647 h 1617"/>
              <a:gd name="T22" fmla="*/ 2147483647 w 2118"/>
              <a:gd name="T23" fmla="*/ 2147483647 h 161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118"/>
              <a:gd name="T37" fmla="*/ 0 h 1617"/>
              <a:gd name="T38" fmla="*/ 2118 w 2118"/>
              <a:gd name="T39" fmla="*/ 1617 h 161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18" h="1617">
                <a:moveTo>
                  <a:pt x="342" y="330"/>
                </a:moveTo>
                <a:cubicBezTo>
                  <a:pt x="414" y="220"/>
                  <a:pt x="402" y="92"/>
                  <a:pt x="576" y="46"/>
                </a:cubicBezTo>
                <a:cubicBezTo>
                  <a:pt x="750" y="0"/>
                  <a:pt x="1140" y="13"/>
                  <a:pt x="1386" y="55"/>
                </a:cubicBezTo>
                <a:cubicBezTo>
                  <a:pt x="1632" y="97"/>
                  <a:pt x="1982" y="134"/>
                  <a:pt x="2050" y="301"/>
                </a:cubicBezTo>
                <a:cubicBezTo>
                  <a:pt x="2118" y="468"/>
                  <a:pt x="1870" y="907"/>
                  <a:pt x="1794" y="1060"/>
                </a:cubicBezTo>
                <a:cubicBezTo>
                  <a:pt x="1717" y="1214"/>
                  <a:pt x="1668" y="1150"/>
                  <a:pt x="1592" y="1221"/>
                </a:cubicBezTo>
                <a:cubicBezTo>
                  <a:pt x="1517" y="1292"/>
                  <a:pt x="1465" y="1421"/>
                  <a:pt x="1339" y="1484"/>
                </a:cubicBezTo>
                <a:cubicBezTo>
                  <a:pt x="1213" y="1547"/>
                  <a:pt x="960" y="1617"/>
                  <a:pt x="833" y="1597"/>
                </a:cubicBezTo>
                <a:cubicBezTo>
                  <a:pt x="706" y="1578"/>
                  <a:pt x="709" y="1425"/>
                  <a:pt x="582" y="1364"/>
                </a:cubicBezTo>
                <a:cubicBezTo>
                  <a:pt x="455" y="1304"/>
                  <a:pt x="145" y="1342"/>
                  <a:pt x="73" y="1233"/>
                </a:cubicBezTo>
                <a:cubicBezTo>
                  <a:pt x="0" y="1122"/>
                  <a:pt x="100" y="860"/>
                  <a:pt x="144" y="709"/>
                </a:cubicBezTo>
                <a:cubicBezTo>
                  <a:pt x="190" y="558"/>
                  <a:pt x="270" y="441"/>
                  <a:pt x="342" y="330"/>
                </a:cubicBezTo>
                <a:close/>
              </a:path>
            </a:pathLst>
          </a:custGeom>
          <a:gradFill rotWithShape="1">
            <a:gsLst>
              <a:gs pos="0">
                <a:srgbClr val="CC9900">
                  <a:alpha val="70000"/>
                </a:srgbClr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41" name="Picture 49" descr="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500000">
            <a:off x="8099425" y="2165350"/>
            <a:ext cx="5238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42" name="Picture 50" descr="loxodo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6881232">
            <a:off x="7885113" y="2379662"/>
            <a:ext cx="952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51"/>
          <p:cNvSpPr>
            <a:spLocks noChangeArrowheads="1"/>
          </p:cNvSpPr>
          <p:nvPr/>
        </p:nvSpPr>
        <p:spPr bwMode="auto">
          <a:xfrm rot="2700000" flipV="1">
            <a:off x="8391525" y="4049713"/>
            <a:ext cx="69850" cy="71437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scene3d>
            <a:camera prst="legacyPerspectiveFront">
              <a:rot lat="18000000" lon="0" rev="0"/>
            </a:camera>
            <a:lightRig rig="legacyFlat4" dir="b"/>
          </a:scene3d>
          <a:sp3d extrusionH="49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203" name="Rectangle 52"/>
          <p:cNvSpPr>
            <a:spLocks noChangeArrowheads="1"/>
          </p:cNvSpPr>
          <p:nvPr/>
        </p:nvSpPr>
        <p:spPr bwMode="auto">
          <a:xfrm rot="2700000" flipV="1">
            <a:off x="7094538" y="3883025"/>
            <a:ext cx="69850" cy="69850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scene3d>
            <a:camera prst="legacyPerspectiveFront">
              <a:rot lat="18600000" lon="0" rev="0"/>
            </a:camera>
            <a:lightRig rig="legacyFlat4" dir="b"/>
          </a:scene3d>
          <a:sp3d extrusionH="49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245" name="AutoShape 53"/>
          <p:cNvSpPr>
            <a:spLocks noChangeArrowheads="1"/>
          </p:cNvSpPr>
          <p:nvPr/>
        </p:nvSpPr>
        <p:spPr bwMode="auto">
          <a:xfrm rot="7020000">
            <a:off x="7296150" y="1192213"/>
            <a:ext cx="79375" cy="438150"/>
          </a:xfrm>
          <a:prstGeom prst="can">
            <a:avLst>
              <a:gd name="adj" fmla="val 71300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05" name="Rectangle 54"/>
          <p:cNvSpPr>
            <a:spLocks noChangeArrowheads="1"/>
          </p:cNvSpPr>
          <p:nvPr/>
        </p:nvSpPr>
        <p:spPr bwMode="auto">
          <a:xfrm rot="2700000" flipV="1">
            <a:off x="7448550" y="1379538"/>
            <a:ext cx="265113" cy="174625"/>
          </a:xfrm>
          <a:prstGeom prst="rect">
            <a:avLst/>
          </a:prstGeom>
          <a:solidFill>
            <a:srgbClr val="5F5F5F"/>
          </a:solidFill>
          <a:ln w="9525">
            <a:miter lim="800000"/>
            <a:headEnd/>
            <a:tailEnd/>
          </a:ln>
          <a:scene3d>
            <a:camera prst="legacyPerspectiveFront">
              <a:rot lat="18000000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206" name="Rectangle 55"/>
          <p:cNvSpPr>
            <a:spLocks noChangeArrowheads="1"/>
          </p:cNvSpPr>
          <p:nvPr/>
        </p:nvSpPr>
        <p:spPr bwMode="auto">
          <a:xfrm rot="2700000" flipV="1">
            <a:off x="7878763" y="4379913"/>
            <a:ext cx="69850" cy="71437"/>
          </a:xfrm>
          <a:prstGeom prst="rect">
            <a:avLst/>
          </a:prstGeom>
          <a:solidFill>
            <a:schemeClr val="bg2"/>
          </a:solidFill>
          <a:ln w="9525">
            <a:miter lim="800000"/>
            <a:headEnd/>
            <a:tailEnd/>
          </a:ln>
          <a:scene3d>
            <a:camera prst="legacyPerspectiveFront">
              <a:rot lat="18000000" lon="0" rev="0"/>
            </a:camera>
            <a:lightRig rig="legacyFlat4" dir="b"/>
          </a:scene3d>
          <a:sp3d extrusionH="492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207" name="Rectangle 56"/>
          <p:cNvSpPr>
            <a:spLocks noChangeArrowheads="1"/>
          </p:cNvSpPr>
          <p:nvPr/>
        </p:nvSpPr>
        <p:spPr bwMode="auto">
          <a:xfrm rot="2700000" flipV="1">
            <a:off x="7170738" y="3567113"/>
            <a:ext cx="1189037" cy="790575"/>
          </a:xfrm>
          <a:prstGeom prst="rect">
            <a:avLst/>
          </a:prstGeom>
          <a:gradFill rotWithShape="1">
            <a:gsLst>
              <a:gs pos="0">
                <a:srgbClr val="2C2C2C"/>
              </a:gs>
              <a:gs pos="100000">
                <a:srgbClr val="5F5F5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PerspectiveFront">
              <a:rot lat="18600000" lon="0" rev="0"/>
            </a:camera>
            <a:lightRig rig="legacyFlat4" dir="b"/>
          </a:scene3d>
          <a:sp3d extrusionH="238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208" name="AutoShape 57"/>
          <p:cNvSpPr>
            <a:spLocks noChangeArrowheads="1"/>
          </p:cNvSpPr>
          <p:nvPr/>
        </p:nvSpPr>
        <p:spPr bwMode="auto">
          <a:xfrm rot="144122" flipV="1">
            <a:off x="7351713" y="3673475"/>
            <a:ext cx="350837" cy="266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1558272221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46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1" y="16169"/>
                </a:moveTo>
                <a:cubicBezTo>
                  <a:pt x="7798" y="16137"/>
                  <a:pt x="5430" y="13742"/>
                  <a:pt x="5430" y="10800"/>
                </a:cubicBezTo>
                <a:cubicBezTo>
                  <a:pt x="5430" y="7834"/>
                  <a:pt x="7834" y="5430"/>
                  <a:pt x="10800" y="5430"/>
                </a:cubicBezTo>
                <a:cubicBezTo>
                  <a:pt x="13765" y="5430"/>
                  <a:pt x="16170" y="7834"/>
                  <a:pt x="16170" y="10800"/>
                </a:cubicBezTo>
                <a:cubicBezTo>
                  <a:pt x="16170" y="13742"/>
                  <a:pt x="13801" y="16137"/>
                  <a:pt x="10858" y="16169"/>
                </a:cubicBezTo>
                <a:lnTo>
                  <a:pt x="10918" y="21599"/>
                </a:lnTo>
                <a:cubicBezTo>
                  <a:pt x="16836" y="21534"/>
                  <a:pt x="21600" y="16718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6718"/>
                  <a:pt x="4763" y="21534"/>
                  <a:pt x="10681" y="21599"/>
                </a:cubicBezTo>
                <a:lnTo>
                  <a:pt x="10741" y="16169"/>
                </a:lnTo>
                <a:close/>
              </a:path>
            </a:pathLst>
          </a:cu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>
              <a:rot lat="18000000" lon="20699991" rev="0"/>
            </a:camera>
            <a:lightRig rig="legacyFlat3" dir="b"/>
          </a:scene3d>
          <a:sp3d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250" name="AutoShape 58"/>
          <p:cNvSpPr>
            <a:spLocks noChangeArrowheads="1"/>
          </p:cNvSpPr>
          <p:nvPr/>
        </p:nvSpPr>
        <p:spPr bwMode="auto">
          <a:xfrm>
            <a:off x="7456488" y="3565525"/>
            <a:ext cx="146050" cy="290513"/>
          </a:xfrm>
          <a:prstGeom prst="can">
            <a:avLst>
              <a:gd name="adj" fmla="val 74335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51" name="AutoShape 59"/>
          <p:cNvSpPr>
            <a:spLocks noChangeArrowheads="1"/>
          </p:cNvSpPr>
          <p:nvPr/>
        </p:nvSpPr>
        <p:spPr bwMode="auto">
          <a:xfrm>
            <a:off x="7486650" y="1174750"/>
            <a:ext cx="80963" cy="2462213"/>
          </a:xfrm>
          <a:prstGeom prst="can">
            <a:avLst>
              <a:gd name="adj" fmla="val 55191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52" name="AutoShape 60"/>
          <p:cNvSpPr>
            <a:spLocks noChangeArrowheads="1"/>
          </p:cNvSpPr>
          <p:nvPr/>
        </p:nvSpPr>
        <p:spPr bwMode="auto">
          <a:xfrm rot="7020000">
            <a:off x="7994650" y="1347788"/>
            <a:ext cx="79375" cy="876300"/>
          </a:xfrm>
          <a:prstGeom prst="can">
            <a:avLst>
              <a:gd name="adj" fmla="val 66444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12" name="Rectangle 61"/>
          <p:cNvSpPr>
            <a:spLocks noChangeArrowheads="1"/>
          </p:cNvSpPr>
          <p:nvPr/>
        </p:nvSpPr>
        <p:spPr bwMode="auto">
          <a:xfrm rot="2700000" flipV="1">
            <a:off x="7334250" y="1481138"/>
            <a:ext cx="263525" cy="88900"/>
          </a:xfrm>
          <a:prstGeom prst="rect">
            <a:avLst/>
          </a:prstGeom>
          <a:solidFill>
            <a:srgbClr val="5F5F5F"/>
          </a:solidFill>
          <a:ln w="9525">
            <a:miter lim="800000"/>
            <a:headEnd/>
            <a:tailEnd/>
          </a:ln>
          <a:scene3d>
            <a:camera prst="legacyPerspectiveFront">
              <a:rot lat="18000000" lon="0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213" name="Oval 62"/>
          <p:cNvSpPr>
            <a:spLocks noChangeArrowheads="1"/>
          </p:cNvSpPr>
          <p:nvPr/>
        </p:nvSpPr>
        <p:spPr bwMode="auto">
          <a:xfrm rot="-7200000">
            <a:off x="7366001" y="1560512"/>
            <a:ext cx="131762" cy="87313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4" name="AutoShape 63"/>
          <p:cNvSpPr>
            <a:spLocks noChangeArrowheads="1"/>
          </p:cNvSpPr>
          <p:nvPr/>
        </p:nvSpPr>
        <p:spPr bwMode="auto">
          <a:xfrm rot="-7140000">
            <a:off x="7348538" y="1565275"/>
            <a:ext cx="85725" cy="123825"/>
          </a:xfrm>
          <a:prstGeom prst="can">
            <a:avLst>
              <a:gd name="adj" fmla="val 72222"/>
            </a:avLst>
          </a:prstGeom>
          <a:solidFill>
            <a:srgbClr val="FF0000"/>
          </a:soli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Rectangle 64"/>
          <p:cNvSpPr>
            <a:spLocks noChangeArrowheads="1"/>
          </p:cNvSpPr>
          <p:nvPr/>
        </p:nvSpPr>
        <p:spPr bwMode="auto">
          <a:xfrm rot="2700000" flipV="1">
            <a:off x="8378825" y="1862138"/>
            <a:ext cx="147638" cy="149225"/>
          </a:xfrm>
          <a:prstGeom prst="rect">
            <a:avLst/>
          </a:prstGeom>
          <a:solidFill>
            <a:srgbClr val="5F5F5F"/>
          </a:solidFill>
          <a:ln w="9525">
            <a:miter lim="800000"/>
            <a:headEnd/>
            <a:tailEnd/>
          </a:ln>
          <a:scene3d>
            <a:camera prst="legacyPerspectiveFront">
              <a:rot lat="18000000" lon="0" rev="0"/>
            </a:camera>
            <a:lightRig rig="legacyFlat4" dir="b"/>
          </a:scene3d>
          <a:sp3d extrusionH="1381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8257" name="AutoShape 65"/>
          <p:cNvSpPr>
            <a:spLocks noChangeArrowheads="1"/>
          </p:cNvSpPr>
          <p:nvPr/>
        </p:nvSpPr>
        <p:spPr bwMode="auto">
          <a:xfrm rot="7020000">
            <a:off x="8564563" y="1951038"/>
            <a:ext cx="79375" cy="263525"/>
          </a:xfrm>
          <a:prstGeom prst="can">
            <a:avLst>
              <a:gd name="adj" fmla="val 71887"/>
            </a:avLst>
          </a:prstGeom>
          <a:gradFill rotWithShape="1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217" name="Oval 66"/>
          <p:cNvSpPr>
            <a:spLocks noChangeArrowheads="1"/>
          </p:cNvSpPr>
          <p:nvPr/>
        </p:nvSpPr>
        <p:spPr bwMode="auto">
          <a:xfrm rot="-7200000">
            <a:off x="8335963" y="1989138"/>
            <a:ext cx="131762" cy="8731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259" name="Picture 6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500000">
            <a:off x="8097838" y="2168525"/>
            <a:ext cx="5238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9" name="Freeform 68"/>
          <p:cNvSpPr>
            <a:spLocks/>
          </p:cNvSpPr>
          <p:nvPr/>
        </p:nvSpPr>
        <p:spPr bwMode="auto">
          <a:xfrm flipH="1" flipV="1">
            <a:off x="8299450" y="1898650"/>
            <a:ext cx="80963" cy="361950"/>
          </a:xfrm>
          <a:custGeom>
            <a:avLst/>
            <a:gdLst>
              <a:gd name="T0" fmla="*/ 2147483647 w 51"/>
              <a:gd name="T1" fmla="*/ 2147483647 h 228"/>
              <a:gd name="T2" fmla="*/ 2147483647 w 51"/>
              <a:gd name="T3" fmla="*/ 2147483647 h 228"/>
              <a:gd name="T4" fmla="*/ 2147483647 w 51"/>
              <a:gd name="T5" fmla="*/ 2147483647 h 228"/>
              <a:gd name="T6" fmla="*/ 2147483647 w 51"/>
              <a:gd name="T7" fmla="*/ 2147483647 h 228"/>
              <a:gd name="T8" fmla="*/ 0 60000 65536"/>
              <a:gd name="T9" fmla="*/ 0 60000 65536"/>
              <a:gd name="T10" fmla="*/ 0 60000 65536"/>
              <a:gd name="T11" fmla="*/ 0 60000 65536"/>
              <a:gd name="T12" fmla="*/ 0 w 51"/>
              <a:gd name="T13" fmla="*/ 0 h 228"/>
              <a:gd name="T14" fmla="*/ 51 w 51"/>
              <a:gd name="T15" fmla="*/ 228 h 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1" h="228">
                <a:moveTo>
                  <a:pt x="51" y="26"/>
                </a:moveTo>
                <a:cubicBezTo>
                  <a:pt x="45" y="25"/>
                  <a:pt x="22" y="0"/>
                  <a:pt x="15" y="17"/>
                </a:cubicBezTo>
                <a:cubicBezTo>
                  <a:pt x="0" y="23"/>
                  <a:pt x="10" y="85"/>
                  <a:pt x="9" y="128"/>
                </a:cubicBezTo>
                <a:lnTo>
                  <a:pt x="12" y="228"/>
                </a:lnTo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20" name="AutoShape 69"/>
          <p:cNvSpPr>
            <a:spLocks noChangeArrowheads="1"/>
          </p:cNvSpPr>
          <p:nvPr/>
        </p:nvSpPr>
        <p:spPr bwMode="auto">
          <a:xfrm rot="-7140000">
            <a:off x="8316119" y="1994694"/>
            <a:ext cx="88900" cy="122238"/>
          </a:xfrm>
          <a:prstGeom prst="can">
            <a:avLst>
              <a:gd name="adj" fmla="val 68750"/>
            </a:avLst>
          </a:prstGeom>
          <a:solidFill>
            <a:srgbClr val="FF0000"/>
          </a:solidFill>
          <a:ln w="9525">
            <a:solidFill>
              <a:srgbClr val="3333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62" name="Freeform 70"/>
          <p:cNvSpPr>
            <a:spLocks/>
          </p:cNvSpPr>
          <p:nvPr/>
        </p:nvSpPr>
        <p:spPr bwMode="auto">
          <a:xfrm>
            <a:off x="8323263" y="2774950"/>
            <a:ext cx="109537" cy="192088"/>
          </a:xfrm>
          <a:custGeom>
            <a:avLst/>
            <a:gdLst>
              <a:gd name="T0" fmla="*/ 2147483647 w 69"/>
              <a:gd name="T1" fmla="*/ 2147483647 h 121"/>
              <a:gd name="T2" fmla="*/ 2147483647 w 69"/>
              <a:gd name="T3" fmla="*/ 2147483647 h 121"/>
              <a:gd name="T4" fmla="*/ 2147483647 w 69"/>
              <a:gd name="T5" fmla="*/ 2147483647 h 121"/>
              <a:gd name="T6" fmla="*/ 2147483647 w 69"/>
              <a:gd name="T7" fmla="*/ 2147483647 h 121"/>
              <a:gd name="T8" fmla="*/ 2147483647 w 69"/>
              <a:gd name="T9" fmla="*/ 0 h 1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121"/>
              <a:gd name="T17" fmla="*/ 69 w 69"/>
              <a:gd name="T18" fmla="*/ 121 h 1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121">
                <a:moveTo>
                  <a:pt x="12" y="73"/>
                </a:moveTo>
                <a:cubicBezTo>
                  <a:pt x="0" y="120"/>
                  <a:pt x="39" y="119"/>
                  <a:pt x="48" y="120"/>
                </a:cubicBezTo>
                <a:cubicBezTo>
                  <a:pt x="57" y="121"/>
                  <a:pt x="69" y="94"/>
                  <a:pt x="66" y="81"/>
                </a:cubicBezTo>
                <a:cubicBezTo>
                  <a:pt x="57" y="57"/>
                  <a:pt x="38" y="56"/>
                  <a:pt x="32" y="42"/>
                </a:cubicBezTo>
                <a:cubicBezTo>
                  <a:pt x="26" y="28"/>
                  <a:pt x="31" y="9"/>
                  <a:pt x="30" y="0"/>
                </a:cubicBezTo>
              </a:path>
            </a:pathLst>
          </a:custGeom>
          <a:noFill/>
          <a:ln w="28575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7842250" y="3536950"/>
            <a:ext cx="609600" cy="695325"/>
            <a:chOff x="4368" y="2544"/>
            <a:chExt cx="384" cy="438"/>
          </a:xfrm>
        </p:grpSpPr>
        <p:sp>
          <p:nvSpPr>
            <p:cNvPr id="8237" name="Freeform 72"/>
            <p:cNvSpPr>
              <a:spLocks/>
            </p:cNvSpPr>
            <p:nvPr/>
          </p:nvSpPr>
          <p:spPr bwMode="auto">
            <a:xfrm>
              <a:off x="4410" y="2615"/>
              <a:ext cx="342" cy="367"/>
            </a:xfrm>
            <a:custGeom>
              <a:avLst/>
              <a:gdLst>
                <a:gd name="T0" fmla="*/ 14 w 342"/>
                <a:gd name="T1" fmla="*/ 94 h 367"/>
                <a:gd name="T2" fmla="*/ 62 w 342"/>
                <a:gd name="T3" fmla="*/ 34 h 367"/>
                <a:gd name="T4" fmla="*/ 153 w 342"/>
                <a:gd name="T5" fmla="*/ 9 h 367"/>
                <a:gd name="T6" fmla="*/ 312 w 342"/>
                <a:gd name="T7" fmla="*/ 92 h 367"/>
                <a:gd name="T8" fmla="*/ 335 w 342"/>
                <a:gd name="T9" fmla="*/ 200 h 367"/>
                <a:gd name="T10" fmla="*/ 301 w 342"/>
                <a:gd name="T11" fmla="*/ 285 h 367"/>
                <a:gd name="T12" fmla="*/ 201 w 342"/>
                <a:gd name="T13" fmla="*/ 305 h 367"/>
                <a:gd name="T14" fmla="*/ 158 w 342"/>
                <a:gd name="T15" fmla="*/ 345 h 367"/>
                <a:gd name="T16" fmla="*/ 54 w 342"/>
                <a:gd name="T17" fmla="*/ 360 h 367"/>
                <a:gd name="T18" fmla="*/ 14 w 342"/>
                <a:gd name="T19" fmla="*/ 300 h 367"/>
                <a:gd name="T20" fmla="*/ 0 w 342"/>
                <a:gd name="T21" fmla="*/ 179 h 367"/>
                <a:gd name="T22" fmla="*/ 14 w 342"/>
                <a:gd name="T23" fmla="*/ 94 h 3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42"/>
                <a:gd name="T37" fmla="*/ 0 h 367"/>
                <a:gd name="T38" fmla="*/ 342 w 342"/>
                <a:gd name="T39" fmla="*/ 367 h 3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42" h="367">
                  <a:moveTo>
                    <a:pt x="14" y="94"/>
                  </a:moveTo>
                  <a:cubicBezTo>
                    <a:pt x="32" y="68"/>
                    <a:pt x="39" y="48"/>
                    <a:pt x="62" y="34"/>
                  </a:cubicBezTo>
                  <a:cubicBezTo>
                    <a:pt x="85" y="20"/>
                    <a:pt x="112" y="0"/>
                    <a:pt x="153" y="9"/>
                  </a:cubicBezTo>
                  <a:cubicBezTo>
                    <a:pt x="195" y="18"/>
                    <a:pt x="281" y="60"/>
                    <a:pt x="312" y="92"/>
                  </a:cubicBezTo>
                  <a:cubicBezTo>
                    <a:pt x="342" y="124"/>
                    <a:pt x="336" y="168"/>
                    <a:pt x="335" y="200"/>
                  </a:cubicBezTo>
                  <a:cubicBezTo>
                    <a:pt x="333" y="231"/>
                    <a:pt x="324" y="267"/>
                    <a:pt x="301" y="285"/>
                  </a:cubicBezTo>
                  <a:cubicBezTo>
                    <a:pt x="279" y="302"/>
                    <a:pt x="225" y="295"/>
                    <a:pt x="201" y="305"/>
                  </a:cubicBezTo>
                  <a:cubicBezTo>
                    <a:pt x="177" y="315"/>
                    <a:pt x="182" y="336"/>
                    <a:pt x="158" y="345"/>
                  </a:cubicBezTo>
                  <a:cubicBezTo>
                    <a:pt x="134" y="354"/>
                    <a:pt x="78" y="367"/>
                    <a:pt x="54" y="360"/>
                  </a:cubicBezTo>
                  <a:cubicBezTo>
                    <a:pt x="30" y="353"/>
                    <a:pt x="23" y="330"/>
                    <a:pt x="14" y="300"/>
                  </a:cubicBezTo>
                  <a:cubicBezTo>
                    <a:pt x="5" y="270"/>
                    <a:pt x="0" y="214"/>
                    <a:pt x="0" y="179"/>
                  </a:cubicBezTo>
                  <a:cubicBezTo>
                    <a:pt x="0" y="145"/>
                    <a:pt x="11" y="112"/>
                    <a:pt x="14" y="94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rgbClr val="777777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Freeform 73"/>
            <p:cNvSpPr>
              <a:spLocks/>
            </p:cNvSpPr>
            <p:nvPr/>
          </p:nvSpPr>
          <p:spPr bwMode="auto">
            <a:xfrm>
              <a:off x="4516" y="2622"/>
              <a:ext cx="162" cy="296"/>
            </a:xfrm>
            <a:custGeom>
              <a:avLst/>
              <a:gdLst>
                <a:gd name="T0" fmla="*/ 145 w 157"/>
                <a:gd name="T1" fmla="*/ 504 h 259"/>
                <a:gd name="T2" fmla="*/ 94 w 157"/>
                <a:gd name="T3" fmla="*/ 146 h 259"/>
                <a:gd name="T4" fmla="*/ 0 w 157"/>
                <a:gd name="T5" fmla="*/ 0 h 259"/>
                <a:gd name="T6" fmla="*/ 0 60000 65536"/>
                <a:gd name="T7" fmla="*/ 0 60000 65536"/>
                <a:gd name="T8" fmla="*/ 0 60000 65536"/>
                <a:gd name="T9" fmla="*/ 0 w 157"/>
                <a:gd name="T10" fmla="*/ 0 h 259"/>
                <a:gd name="T11" fmla="*/ 157 w 157"/>
                <a:gd name="T12" fmla="*/ 259 h 2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7" h="259">
                  <a:moveTo>
                    <a:pt x="125" y="259"/>
                  </a:moveTo>
                  <a:cubicBezTo>
                    <a:pt x="157" y="258"/>
                    <a:pt x="100" y="118"/>
                    <a:pt x="79" y="75"/>
                  </a:cubicBezTo>
                  <a:cubicBezTo>
                    <a:pt x="58" y="32"/>
                    <a:pt x="16" y="16"/>
                    <a:pt x="0" y="0"/>
                  </a:cubicBezTo>
                </a:path>
              </a:pathLst>
            </a:cu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9" name="Freeform 74"/>
            <p:cNvSpPr>
              <a:spLocks/>
            </p:cNvSpPr>
            <p:nvPr/>
          </p:nvSpPr>
          <p:spPr bwMode="auto">
            <a:xfrm>
              <a:off x="4368" y="2647"/>
              <a:ext cx="281" cy="247"/>
            </a:xfrm>
            <a:custGeom>
              <a:avLst/>
              <a:gdLst>
                <a:gd name="T0" fmla="*/ 62 w 272"/>
                <a:gd name="T1" fmla="*/ 421 h 216"/>
                <a:gd name="T2" fmla="*/ 198 w 272"/>
                <a:gd name="T3" fmla="*/ 91 h 216"/>
                <a:gd name="T4" fmla="*/ 320 w 272"/>
                <a:gd name="T5" fmla="*/ 0 h 216"/>
                <a:gd name="T6" fmla="*/ 0 60000 65536"/>
                <a:gd name="T7" fmla="*/ 0 60000 65536"/>
                <a:gd name="T8" fmla="*/ 0 60000 65536"/>
                <a:gd name="T9" fmla="*/ 0 w 272"/>
                <a:gd name="T10" fmla="*/ 0 h 216"/>
                <a:gd name="T11" fmla="*/ 272 w 272"/>
                <a:gd name="T12" fmla="*/ 216 h 2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16">
                  <a:moveTo>
                    <a:pt x="52" y="216"/>
                  </a:moveTo>
                  <a:cubicBezTo>
                    <a:pt x="0" y="189"/>
                    <a:pt x="131" y="82"/>
                    <a:pt x="168" y="46"/>
                  </a:cubicBezTo>
                  <a:cubicBezTo>
                    <a:pt x="205" y="10"/>
                    <a:pt x="250" y="9"/>
                    <a:pt x="272" y="0"/>
                  </a:cubicBezTo>
                </a:path>
              </a:pathLst>
            </a:cu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Freeform 75"/>
            <p:cNvSpPr>
              <a:spLocks/>
            </p:cNvSpPr>
            <p:nvPr/>
          </p:nvSpPr>
          <p:spPr bwMode="auto">
            <a:xfrm>
              <a:off x="4559" y="2544"/>
              <a:ext cx="40" cy="132"/>
            </a:xfrm>
            <a:custGeom>
              <a:avLst/>
              <a:gdLst>
                <a:gd name="T0" fmla="*/ 5 w 55"/>
                <a:gd name="T1" fmla="*/ 68 h 156"/>
                <a:gd name="T2" fmla="*/ 11 w 55"/>
                <a:gd name="T3" fmla="*/ 10 h 156"/>
                <a:gd name="T4" fmla="*/ 1 w 55"/>
                <a:gd name="T5" fmla="*/ 10 h 156"/>
                <a:gd name="T6" fmla="*/ 5 w 55"/>
                <a:gd name="T7" fmla="*/ 68 h 1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156"/>
                <a:gd name="T14" fmla="*/ 55 w 55"/>
                <a:gd name="T15" fmla="*/ 156 h 1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156">
                  <a:moveTo>
                    <a:pt x="25" y="156"/>
                  </a:moveTo>
                  <a:cubicBezTo>
                    <a:pt x="33" y="156"/>
                    <a:pt x="55" y="46"/>
                    <a:pt x="52" y="24"/>
                  </a:cubicBezTo>
                  <a:cubicBezTo>
                    <a:pt x="52" y="0"/>
                    <a:pt x="8" y="2"/>
                    <a:pt x="4" y="24"/>
                  </a:cubicBezTo>
                  <a:cubicBezTo>
                    <a:pt x="0" y="46"/>
                    <a:pt x="17" y="156"/>
                    <a:pt x="25" y="156"/>
                  </a:cubicBezTo>
                  <a:close/>
                </a:path>
              </a:pathLst>
            </a:custGeom>
            <a:noFill/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76"/>
          <p:cNvGrpSpPr>
            <a:grpSpLocks/>
          </p:cNvGrpSpPr>
          <p:nvPr/>
        </p:nvGrpSpPr>
        <p:grpSpPr bwMode="auto">
          <a:xfrm rot="-1582526">
            <a:off x="8147050" y="3460750"/>
            <a:ext cx="892175" cy="1165225"/>
            <a:chOff x="522" y="2640"/>
            <a:chExt cx="774" cy="1104"/>
          </a:xfrm>
        </p:grpSpPr>
        <p:sp>
          <p:nvSpPr>
            <p:cNvPr id="8225" name="Freeform 77"/>
            <p:cNvSpPr>
              <a:spLocks/>
            </p:cNvSpPr>
            <p:nvPr/>
          </p:nvSpPr>
          <p:spPr bwMode="auto">
            <a:xfrm>
              <a:off x="830" y="2694"/>
              <a:ext cx="268" cy="334"/>
            </a:xfrm>
            <a:custGeom>
              <a:avLst/>
              <a:gdLst>
                <a:gd name="T0" fmla="*/ 136 w 268"/>
                <a:gd name="T1" fmla="*/ 206 h 334"/>
                <a:gd name="T2" fmla="*/ 0 w 268"/>
                <a:gd name="T3" fmla="*/ 0 h 334"/>
                <a:gd name="T4" fmla="*/ 24 w 268"/>
                <a:gd name="T5" fmla="*/ 5 h 334"/>
                <a:gd name="T6" fmla="*/ 48 w 268"/>
                <a:gd name="T7" fmla="*/ 11 h 334"/>
                <a:gd name="T8" fmla="*/ 68 w 268"/>
                <a:gd name="T9" fmla="*/ 26 h 334"/>
                <a:gd name="T10" fmla="*/ 78 w 268"/>
                <a:gd name="T11" fmla="*/ 36 h 334"/>
                <a:gd name="T12" fmla="*/ 116 w 268"/>
                <a:gd name="T13" fmla="*/ 58 h 334"/>
                <a:gd name="T14" fmla="*/ 144 w 268"/>
                <a:gd name="T15" fmla="*/ 78 h 334"/>
                <a:gd name="T16" fmla="*/ 166 w 268"/>
                <a:gd name="T17" fmla="*/ 96 h 334"/>
                <a:gd name="T18" fmla="*/ 188 w 268"/>
                <a:gd name="T19" fmla="*/ 110 h 334"/>
                <a:gd name="T20" fmla="*/ 196 w 268"/>
                <a:gd name="T21" fmla="*/ 136 h 334"/>
                <a:gd name="T22" fmla="*/ 204 w 268"/>
                <a:gd name="T23" fmla="*/ 160 h 334"/>
                <a:gd name="T24" fmla="*/ 216 w 268"/>
                <a:gd name="T25" fmla="*/ 186 h 334"/>
                <a:gd name="T26" fmla="*/ 230 w 268"/>
                <a:gd name="T27" fmla="*/ 220 h 334"/>
                <a:gd name="T28" fmla="*/ 246 w 268"/>
                <a:gd name="T29" fmla="*/ 244 h 334"/>
                <a:gd name="T30" fmla="*/ 256 w 268"/>
                <a:gd name="T31" fmla="*/ 270 h 334"/>
                <a:gd name="T32" fmla="*/ 268 w 268"/>
                <a:gd name="T33" fmla="*/ 334 h 334"/>
                <a:gd name="T34" fmla="*/ 238 w 268"/>
                <a:gd name="T35" fmla="*/ 330 h 334"/>
                <a:gd name="T36" fmla="*/ 204 w 268"/>
                <a:gd name="T37" fmla="*/ 322 h 334"/>
                <a:gd name="T38" fmla="*/ 136 w 268"/>
                <a:gd name="T39" fmla="*/ 206 h 3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8"/>
                <a:gd name="T61" fmla="*/ 0 h 334"/>
                <a:gd name="T62" fmla="*/ 268 w 268"/>
                <a:gd name="T63" fmla="*/ 334 h 3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8" h="334">
                  <a:moveTo>
                    <a:pt x="136" y="206"/>
                  </a:moveTo>
                  <a:lnTo>
                    <a:pt x="0" y="0"/>
                  </a:lnTo>
                  <a:lnTo>
                    <a:pt x="24" y="5"/>
                  </a:lnTo>
                  <a:lnTo>
                    <a:pt x="48" y="11"/>
                  </a:lnTo>
                  <a:lnTo>
                    <a:pt x="68" y="26"/>
                  </a:lnTo>
                  <a:lnTo>
                    <a:pt x="78" y="36"/>
                  </a:lnTo>
                  <a:lnTo>
                    <a:pt x="116" y="58"/>
                  </a:lnTo>
                  <a:lnTo>
                    <a:pt x="144" y="78"/>
                  </a:lnTo>
                  <a:lnTo>
                    <a:pt x="166" y="96"/>
                  </a:lnTo>
                  <a:lnTo>
                    <a:pt x="188" y="110"/>
                  </a:lnTo>
                  <a:lnTo>
                    <a:pt x="196" y="136"/>
                  </a:lnTo>
                  <a:lnTo>
                    <a:pt x="204" y="160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6" y="244"/>
                  </a:lnTo>
                  <a:lnTo>
                    <a:pt x="256" y="270"/>
                  </a:lnTo>
                  <a:lnTo>
                    <a:pt x="268" y="334"/>
                  </a:lnTo>
                  <a:lnTo>
                    <a:pt x="238" y="330"/>
                  </a:lnTo>
                  <a:lnTo>
                    <a:pt x="204" y="322"/>
                  </a:lnTo>
                  <a:lnTo>
                    <a:pt x="136" y="20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Freeform 78"/>
            <p:cNvSpPr>
              <a:spLocks/>
            </p:cNvSpPr>
            <p:nvPr/>
          </p:nvSpPr>
          <p:spPr bwMode="auto">
            <a:xfrm>
              <a:off x="522" y="2640"/>
              <a:ext cx="651" cy="934"/>
            </a:xfrm>
            <a:custGeom>
              <a:avLst/>
              <a:gdLst>
                <a:gd name="T0" fmla="*/ 232 w 651"/>
                <a:gd name="T1" fmla="*/ 508 h 934"/>
                <a:gd name="T2" fmla="*/ 182 w 651"/>
                <a:gd name="T3" fmla="*/ 512 h 934"/>
                <a:gd name="T4" fmla="*/ 110 w 651"/>
                <a:gd name="T5" fmla="*/ 482 h 934"/>
                <a:gd name="T6" fmla="*/ 92 w 651"/>
                <a:gd name="T7" fmla="*/ 440 h 934"/>
                <a:gd name="T8" fmla="*/ 52 w 651"/>
                <a:gd name="T9" fmla="*/ 412 h 934"/>
                <a:gd name="T10" fmla="*/ 10 w 651"/>
                <a:gd name="T11" fmla="*/ 410 h 934"/>
                <a:gd name="T12" fmla="*/ 10 w 651"/>
                <a:gd name="T13" fmla="*/ 440 h 934"/>
                <a:gd name="T14" fmla="*/ 24 w 651"/>
                <a:gd name="T15" fmla="*/ 484 h 934"/>
                <a:gd name="T16" fmla="*/ 44 w 651"/>
                <a:gd name="T17" fmla="*/ 534 h 934"/>
                <a:gd name="T18" fmla="*/ 74 w 651"/>
                <a:gd name="T19" fmla="*/ 580 h 934"/>
                <a:gd name="T20" fmla="*/ 116 w 651"/>
                <a:gd name="T21" fmla="*/ 628 h 934"/>
                <a:gd name="T22" fmla="*/ 182 w 651"/>
                <a:gd name="T23" fmla="*/ 696 h 934"/>
                <a:gd name="T24" fmla="*/ 242 w 651"/>
                <a:gd name="T25" fmla="*/ 756 h 934"/>
                <a:gd name="T26" fmla="*/ 306 w 651"/>
                <a:gd name="T27" fmla="*/ 816 h 934"/>
                <a:gd name="T28" fmla="*/ 340 w 651"/>
                <a:gd name="T29" fmla="*/ 856 h 934"/>
                <a:gd name="T30" fmla="*/ 354 w 651"/>
                <a:gd name="T31" fmla="*/ 893 h 934"/>
                <a:gd name="T32" fmla="*/ 380 w 651"/>
                <a:gd name="T33" fmla="*/ 925 h 934"/>
                <a:gd name="T34" fmla="*/ 403 w 651"/>
                <a:gd name="T35" fmla="*/ 921 h 934"/>
                <a:gd name="T36" fmla="*/ 444 w 651"/>
                <a:gd name="T37" fmla="*/ 889 h 934"/>
                <a:gd name="T38" fmla="*/ 508 w 651"/>
                <a:gd name="T39" fmla="*/ 850 h 934"/>
                <a:gd name="T40" fmla="*/ 573 w 651"/>
                <a:gd name="T41" fmla="*/ 821 h 934"/>
                <a:gd name="T42" fmla="*/ 630 w 651"/>
                <a:gd name="T43" fmla="*/ 816 h 934"/>
                <a:gd name="T44" fmla="*/ 619 w 651"/>
                <a:gd name="T45" fmla="*/ 785 h 934"/>
                <a:gd name="T46" fmla="*/ 590 w 651"/>
                <a:gd name="T47" fmla="*/ 757 h 934"/>
                <a:gd name="T48" fmla="*/ 577 w 651"/>
                <a:gd name="T49" fmla="*/ 735 h 934"/>
                <a:gd name="T50" fmla="*/ 587 w 651"/>
                <a:gd name="T51" fmla="*/ 630 h 934"/>
                <a:gd name="T52" fmla="*/ 577 w 651"/>
                <a:gd name="T53" fmla="*/ 484 h 934"/>
                <a:gd name="T54" fmla="*/ 580 w 651"/>
                <a:gd name="T55" fmla="*/ 428 h 934"/>
                <a:gd name="T56" fmla="*/ 580 w 651"/>
                <a:gd name="T57" fmla="*/ 395 h 934"/>
                <a:gd name="T58" fmla="*/ 580 w 651"/>
                <a:gd name="T59" fmla="*/ 384 h 934"/>
                <a:gd name="T60" fmla="*/ 572 w 651"/>
                <a:gd name="T61" fmla="*/ 336 h 934"/>
                <a:gd name="T62" fmla="*/ 542 w 651"/>
                <a:gd name="T63" fmla="*/ 338 h 934"/>
                <a:gd name="T64" fmla="*/ 494 w 651"/>
                <a:gd name="T65" fmla="*/ 324 h 934"/>
                <a:gd name="T66" fmla="*/ 458 w 651"/>
                <a:gd name="T67" fmla="*/ 266 h 934"/>
                <a:gd name="T68" fmla="*/ 430 w 651"/>
                <a:gd name="T69" fmla="*/ 206 h 934"/>
                <a:gd name="T70" fmla="*/ 388 w 651"/>
                <a:gd name="T71" fmla="*/ 136 h 934"/>
                <a:gd name="T72" fmla="*/ 356 w 651"/>
                <a:gd name="T73" fmla="*/ 106 h 934"/>
                <a:gd name="T74" fmla="*/ 334 w 651"/>
                <a:gd name="T75" fmla="*/ 84 h 934"/>
                <a:gd name="T76" fmla="*/ 310 w 651"/>
                <a:gd name="T77" fmla="*/ 58 h 934"/>
                <a:gd name="T78" fmla="*/ 286 w 651"/>
                <a:gd name="T79" fmla="*/ 40 h 934"/>
                <a:gd name="T80" fmla="*/ 260 w 651"/>
                <a:gd name="T81" fmla="*/ 14 h 934"/>
                <a:gd name="T82" fmla="*/ 232 w 651"/>
                <a:gd name="T83" fmla="*/ 20 h 934"/>
                <a:gd name="T84" fmla="*/ 240 w 651"/>
                <a:gd name="T85" fmla="*/ 86 h 934"/>
                <a:gd name="T86" fmla="*/ 288 w 651"/>
                <a:gd name="T87" fmla="*/ 152 h 934"/>
                <a:gd name="T88" fmla="*/ 320 w 651"/>
                <a:gd name="T89" fmla="*/ 204 h 934"/>
                <a:gd name="T90" fmla="*/ 338 w 651"/>
                <a:gd name="T91" fmla="*/ 276 h 934"/>
                <a:gd name="T92" fmla="*/ 368 w 651"/>
                <a:gd name="T93" fmla="*/ 354 h 934"/>
                <a:gd name="T94" fmla="*/ 346 w 651"/>
                <a:gd name="T95" fmla="*/ 404 h 934"/>
                <a:gd name="T96" fmla="*/ 306 w 651"/>
                <a:gd name="T97" fmla="*/ 462 h 934"/>
                <a:gd name="T98" fmla="*/ 254 w 651"/>
                <a:gd name="T99" fmla="*/ 496 h 9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51"/>
                <a:gd name="T151" fmla="*/ 0 h 934"/>
                <a:gd name="T152" fmla="*/ 651 w 651"/>
                <a:gd name="T153" fmla="*/ 934 h 9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51" h="934">
                  <a:moveTo>
                    <a:pt x="254" y="496"/>
                  </a:moveTo>
                  <a:lnTo>
                    <a:pt x="232" y="508"/>
                  </a:lnTo>
                  <a:lnTo>
                    <a:pt x="212" y="514"/>
                  </a:lnTo>
                  <a:lnTo>
                    <a:pt x="182" y="512"/>
                  </a:lnTo>
                  <a:lnTo>
                    <a:pt x="150" y="504"/>
                  </a:lnTo>
                  <a:lnTo>
                    <a:pt x="110" y="482"/>
                  </a:lnTo>
                  <a:lnTo>
                    <a:pt x="102" y="452"/>
                  </a:lnTo>
                  <a:lnTo>
                    <a:pt x="92" y="440"/>
                  </a:lnTo>
                  <a:lnTo>
                    <a:pt x="74" y="430"/>
                  </a:lnTo>
                  <a:lnTo>
                    <a:pt x="52" y="412"/>
                  </a:lnTo>
                  <a:lnTo>
                    <a:pt x="32" y="406"/>
                  </a:lnTo>
                  <a:lnTo>
                    <a:pt x="10" y="410"/>
                  </a:lnTo>
                  <a:lnTo>
                    <a:pt x="0" y="418"/>
                  </a:lnTo>
                  <a:lnTo>
                    <a:pt x="10" y="440"/>
                  </a:lnTo>
                  <a:lnTo>
                    <a:pt x="18" y="464"/>
                  </a:lnTo>
                  <a:lnTo>
                    <a:pt x="24" y="484"/>
                  </a:lnTo>
                  <a:lnTo>
                    <a:pt x="34" y="504"/>
                  </a:lnTo>
                  <a:lnTo>
                    <a:pt x="44" y="534"/>
                  </a:lnTo>
                  <a:lnTo>
                    <a:pt x="54" y="550"/>
                  </a:lnTo>
                  <a:lnTo>
                    <a:pt x="74" y="580"/>
                  </a:lnTo>
                  <a:lnTo>
                    <a:pt x="102" y="604"/>
                  </a:lnTo>
                  <a:lnTo>
                    <a:pt x="116" y="628"/>
                  </a:lnTo>
                  <a:lnTo>
                    <a:pt x="150" y="666"/>
                  </a:lnTo>
                  <a:lnTo>
                    <a:pt x="182" y="696"/>
                  </a:lnTo>
                  <a:lnTo>
                    <a:pt x="206" y="719"/>
                  </a:lnTo>
                  <a:lnTo>
                    <a:pt x="242" y="756"/>
                  </a:lnTo>
                  <a:lnTo>
                    <a:pt x="286" y="796"/>
                  </a:lnTo>
                  <a:lnTo>
                    <a:pt x="306" y="816"/>
                  </a:lnTo>
                  <a:lnTo>
                    <a:pt x="328" y="829"/>
                  </a:lnTo>
                  <a:lnTo>
                    <a:pt x="340" y="856"/>
                  </a:lnTo>
                  <a:lnTo>
                    <a:pt x="348" y="875"/>
                  </a:lnTo>
                  <a:lnTo>
                    <a:pt x="354" y="893"/>
                  </a:lnTo>
                  <a:lnTo>
                    <a:pt x="365" y="909"/>
                  </a:lnTo>
                  <a:lnTo>
                    <a:pt x="380" y="925"/>
                  </a:lnTo>
                  <a:lnTo>
                    <a:pt x="389" y="934"/>
                  </a:lnTo>
                  <a:lnTo>
                    <a:pt x="403" y="921"/>
                  </a:lnTo>
                  <a:lnTo>
                    <a:pt x="416" y="909"/>
                  </a:lnTo>
                  <a:lnTo>
                    <a:pt x="444" y="889"/>
                  </a:lnTo>
                  <a:lnTo>
                    <a:pt x="483" y="864"/>
                  </a:lnTo>
                  <a:lnTo>
                    <a:pt x="508" y="850"/>
                  </a:lnTo>
                  <a:lnTo>
                    <a:pt x="538" y="833"/>
                  </a:lnTo>
                  <a:lnTo>
                    <a:pt x="573" y="821"/>
                  </a:lnTo>
                  <a:lnTo>
                    <a:pt x="603" y="814"/>
                  </a:lnTo>
                  <a:lnTo>
                    <a:pt x="630" y="816"/>
                  </a:lnTo>
                  <a:lnTo>
                    <a:pt x="651" y="820"/>
                  </a:lnTo>
                  <a:lnTo>
                    <a:pt x="619" y="785"/>
                  </a:lnTo>
                  <a:lnTo>
                    <a:pt x="609" y="772"/>
                  </a:lnTo>
                  <a:lnTo>
                    <a:pt x="590" y="757"/>
                  </a:lnTo>
                  <a:lnTo>
                    <a:pt x="581" y="745"/>
                  </a:lnTo>
                  <a:lnTo>
                    <a:pt x="577" y="735"/>
                  </a:lnTo>
                  <a:lnTo>
                    <a:pt x="580" y="709"/>
                  </a:lnTo>
                  <a:lnTo>
                    <a:pt x="587" y="630"/>
                  </a:lnTo>
                  <a:lnTo>
                    <a:pt x="577" y="541"/>
                  </a:lnTo>
                  <a:lnTo>
                    <a:pt x="577" y="484"/>
                  </a:lnTo>
                  <a:lnTo>
                    <a:pt x="580" y="456"/>
                  </a:lnTo>
                  <a:lnTo>
                    <a:pt x="580" y="428"/>
                  </a:lnTo>
                  <a:lnTo>
                    <a:pt x="582" y="410"/>
                  </a:lnTo>
                  <a:lnTo>
                    <a:pt x="580" y="395"/>
                  </a:lnTo>
                  <a:lnTo>
                    <a:pt x="584" y="382"/>
                  </a:lnTo>
                  <a:lnTo>
                    <a:pt x="580" y="384"/>
                  </a:lnTo>
                  <a:lnTo>
                    <a:pt x="580" y="376"/>
                  </a:lnTo>
                  <a:lnTo>
                    <a:pt x="572" y="336"/>
                  </a:lnTo>
                  <a:lnTo>
                    <a:pt x="556" y="330"/>
                  </a:lnTo>
                  <a:lnTo>
                    <a:pt x="542" y="338"/>
                  </a:lnTo>
                  <a:lnTo>
                    <a:pt x="522" y="312"/>
                  </a:lnTo>
                  <a:lnTo>
                    <a:pt x="494" y="324"/>
                  </a:lnTo>
                  <a:lnTo>
                    <a:pt x="474" y="288"/>
                  </a:lnTo>
                  <a:lnTo>
                    <a:pt x="458" y="266"/>
                  </a:lnTo>
                  <a:lnTo>
                    <a:pt x="444" y="234"/>
                  </a:lnTo>
                  <a:lnTo>
                    <a:pt x="430" y="206"/>
                  </a:lnTo>
                  <a:lnTo>
                    <a:pt x="412" y="170"/>
                  </a:lnTo>
                  <a:lnTo>
                    <a:pt x="388" y="136"/>
                  </a:lnTo>
                  <a:lnTo>
                    <a:pt x="370" y="122"/>
                  </a:lnTo>
                  <a:lnTo>
                    <a:pt x="356" y="106"/>
                  </a:lnTo>
                  <a:lnTo>
                    <a:pt x="344" y="94"/>
                  </a:lnTo>
                  <a:lnTo>
                    <a:pt x="334" y="84"/>
                  </a:lnTo>
                  <a:lnTo>
                    <a:pt x="322" y="72"/>
                  </a:lnTo>
                  <a:lnTo>
                    <a:pt x="310" y="58"/>
                  </a:lnTo>
                  <a:lnTo>
                    <a:pt x="298" y="48"/>
                  </a:lnTo>
                  <a:lnTo>
                    <a:pt x="286" y="40"/>
                  </a:lnTo>
                  <a:lnTo>
                    <a:pt x="274" y="24"/>
                  </a:lnTo>
                  <a:lnTo>
                    <a:pt x="260" y="14"/>
                  </a:lnTo>
                  <a:lnTo>
                    <a:pt x="244" y="0"/>
                  </a:lnTo>
                  <a:lnTo>
                    <a:pt x="232" y="20"/>
                  </a:lnTo>
                  <a:lnTo>
                    <a:pt x="232" y="46"/>
                  </a:lnTo>
                  <a:lnTo>
                    <a:pt x="240" y="86"/>
                  </a:lnTo>
                  <a:lnTo>
                    <a:pt x="268" y="126"/>
                  </a:lnTo>
                  <a:lnTo>
                    <a:pt x="288" y="152"/>
                  </a:lnTo>
                  <a:lnTo>
                    <a:pt x="304" y="180"/>
                  </a:lnTo>
                  <a:lnTo>
                    <a:pt x="320" y="204"/>
                  </a:lnTo>
                  <a:lnTo>
                    <a:pt x="330" y="238"/>
                  </a:lnTo>
                  <a:lnTo>
                    <a:pt x="338" y="276"/>
                  </a:lnTo>
                  <a:lnTo>
                    <a:pt x="362" y="320"/>
                  </a:lnTo>
                  <a:lnTo>
                    <a:pt x="368" y="354"/>
                  </a:lnTo>
                  <a:lnTo>
                    <a:pt x="358" y="378"/>
                  </a:lnTo>
                  <a:lnTo>
                    <a:pt x="346" y="404"/>
                  </a:lnTo>
                  <a:lnTo>
                    <a:pt x="322" y="442"/>
                  </a:lnTo>
                  <a:lnTo>
                    <a:pt x="306" y="462"/>
                  </a:lnTo>
                  <a:lnTo>
                    <a:pt x="283" y="478"/>
                  </a:lnTo>
                  <a:lnTo>
                    <a:pt x="254" y="49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Freeform 79"/>
            <p:cNvSpPr>
              <a:spLocks/>
            </p:cNvSpPr>
            <p:nvPr/>
          </p:nvSpPr>
          <p:spPr bwMode="auto">
            <a:xfrm rot="5718280">
              <a:off x="784" y="2746"/>
              <a:ext cx="19" cy="11"/>
            </a:xfrm>
            <a:custGeom>
              <a:avLst/>
              <a:gdLst>
                <a:gd name="T0" fmla="*/ 0 w 55"/>
                <a:gd name="T1" fmla="*/ 0 h 33"/>
                <a:gd name="T2" fmla="*/ 0 w 55"/>
                <a:gd name="T3" fmla="*/ 0 h 33"/>
                <a:gd name="T4" fmla="*/ 0 w 55"/>
                <a:gd name="T5" fmla="*/ 0 h 33"/>
                <a:gd name="T6" fmla="*/ 0 w 55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3"/>
                <a:gd name="T14" fmla="*/ 55 w 55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8" name="Freeform 80"/>
            <p:cNvSpPr>
              <a:spLocks/>
            </p:cNvSpPr>
            <p:nvPr/>
          </p:nvSpPr>
          <p:spPr bwMode="auto">
            <a:xfrm>
              <a:off x="1057" y="3009"/>
              <a:ext cx="7" cy="114"/>
            </a:xfrm>
            <a:custGeom>
              <a:avLst/>
              <a:gdLst>
                <a:gd name="T0" fmla="*/ 0 w 20"/>
                <a:gd name="T1" fmla="*/ 0 h 336"/>
                <a:gd name="T2" fmla="*/ 0 w 20"/>
                <a:gd name="T3" fmla="*/ 0 h 336"/>
                <a:gd name="T4" fmla="*/ 0 w 20"/>
                <a:gd name="T5" fmla="*/ 1 h 336"/>
                <a:gd name="T6" fmla="*/ 0 w 20"/>
                <a:gd name="T7" fmla="*/ 1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36"/>
                <a:gd name="T14" fmla="*/ 20 w 20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36">
                  <a:moveTo>
                    <a:pt x="9" y="0"/>
                  </a:moveTo>
                  <a:lnTo>
                    <a:pt x="20" y="52"/>
                  </a:lnTo>
                  <a:lnTo>
                    <a:pt x="1" y="241"/>
                  </a:lnTo>
                  <a:lnTo>
                    <a:pt x="0" y="3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9" name="Freeform 81"/>
            <p:cNvSpPr>
              <a:spLocks/>
            </p:cNvSpPr>
            <p:nvPr/>
          </p:nvSpPr>
          <p:spPr bwMode="auto">
            <a:xfrm>
              <a:off x="544" y="3054"/>
              <a:ext cx="24" cy="56"/>
            </a:xfrm>
            <a:custGeom>
              <a:avLst/>
              <a:gdLst>
                <a:gd name="T0" fmla="*/ 0 w 70"/>
                <a:gd name="T1" fmla="*/ 0 h 169"/>
                <a:gd name="T2" fmla="*/ 0 w 70"/>
                <a:gd name="T3" fmla="*/ 0 h 169"/>
                <a:gd name="T4" fmla="*/ 0 w 70"/>
                <a:gd name="T5" fmla="*/ 0 h 169"/>
                <a:gd name="T6" fmla="*/ 0 w 70"/>
                <a:gd name="T7" fmla="*/ 0 h 169"/>
                <a:gd name="T8" fmla="*/ 0 w 70"/>
                <a:gd name="T9" fmla="*/ 1 h 169"/>
                <a:gd name="T10" fmla="*/ 0 w 70"/>
                <a:gd name="T11" fmla="*/ 1 h 169"/>
                <a:gd name="T12" fmla="*/ 0 w 70"/>
                <a:gd name="T13" fmla="*/ 1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" name="Freeform 82"/>
            <p:cNvSpPr>
              <a:spLocks/>
            </p:cNvSpPr>
            <p:nvPr/>
          </p:nvSpPr>
          <p:spPr bwMode="auto">
            <a:xfrm rot="3161763">
              <a:off x="847" y="2825"/>
              <a:ext cx="17" cy="31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0 h 93"/>
                <a:gd name="T4" fmla="*/ 0 w 50"/>
                <a:gd name="T5" fmla="*/ 0 h 93"/>
                <a:gd name="T6" fmla="*/ 0 w 50"/>
                <a:gd name="T7" fmla="*/ 0 h 93"/>
                <a:gd name="T8" fmla="*/ 0 w 50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93"/>
                <a:gd name="T17" fmla="*/ 50 w 5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83"/>
            <p:cNvSpPr>
              <a:spLocks/>
            </p:cNvSpPr>
            <p:nvPr/>
          </p:nvSpPr>
          <p:spPr bwMode="auto">
            <a:xfrm rot="4186509">
              <a:off x="880" y="2944"/>
              <a:ext cx="36" cy="28"/>
            </a:xfrm>
            <a:custGeom>
              <a:avLst/>
              <a:gdLst>
                <a:gd name="T0" fmla="*/ 0 w 105"/>
                <a:gd name="T1" fmla="*/ 0 h 82"/>
                <a:gd name="T2" fmla="*/ 0 w 105"/>
                <a:gd name="T3" fmla="*/ 0 h 82"/>
                <a:gd name="T4" fmla="*/ 0 w 105"/>
                <a:gd name="T5" fmla="*/ 0 h 82"/>
                <a:gd name="T6" fmla="*/ 0 w 105"/>
                <a:gd name="T7" fmla="*/ 0 h 82"/>
                <a:gd name="T8" fmla="*/ 0 w 105"/>
                <a:gd name="T9" fmla="*/ 0 h 82"/>
                <a:gd name="T10" fmla="*/ 0 w 105"/>
                <a:gd name="T11" fmla="*/ 0 h 82"/>
                <a:gd name="T12" fmla="*/ 0 w 105"/>
                <a:gd name="T13" fmla="*/ 0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5"/>
                <a:gd name="T22" fmla="*/ 0 h 82"/>
                <a:gd name="T23" fmla="*/ 105 w 105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5" h="82">
                  <a:moveTo>
                    <a:pt x="0" y="0"/>
                  </a:moveTo>
                  <a:lnTo>
                    <a:pt x="0" y="21"/>
                  </a:lnTo>
                  <a:lnTo>
                    <a:pt x="8" y="43"/>
                  </a:lnTo>
                  <a:lnTo>
                    <a:pt x="35" y="67"/>
                  </a:lnTo>
                  <a:lnTo>
                    <a:pt x="55" y="78"/>
                  </a:lnTo>
                  <a:lnTo>
                    <a:pt x="80" y="82"/>
                  </a:lnTo>
                  <a:lnTo>
                    <a:pt x="105" y="8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84"/>
            <p:cNvGrpSpPr>
              <a:grpSpLocks/>
            </p:cNvGrpSpPr>
            <p:nvPr/>
          </p:nvGrpSpPr>
          <p:grpSpPr bwMode="auto">
            <a:xfrm rot="-7408476">
              <a:off x="931" y="3380"/>
              <a:ext cx="311" cy="418"/>
              <a:chOff x="2457" y="2549"/>
              <a:chExt cx="557" cy="547"/>
            </a:xfrm>
          </p:grpSpPr>
          <p:sp>
            <p:nvSpPr>
              <p:cNvPr id="3" name="Freeform 85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35 w 1112"/>
                  <a:gd name="T1" fmla="*/ 4 h 1094"/>
                  <a:gd name="T2" fmla="*/ 34 w 1112"/>
                  <a:gd name="T3" fmla="*/ 9 h 1094"/>
                  <a:gd name="T4" fmla="*/ 32 w 1112"/>
                  <a:gd name="T5" fmla="*/ 11 h 1094"/>
                  <a:gd name="T6" fmla="*/ 31 w 1112"/>
                  <a:gd name="T7" fmla="*/ 15 h 1094"/>
                  <a:gd name="T8" fmla="*/ 30 w 1112"/>
                  <a:gd name="T9" fmla="*/ 18 h 1094"/>
                  <a:gd name="T10" fmla="*/ 29 w 1112"/>
                  <a:gd name="T11" fmla="*/ 22 h 1094"/>
                  <a:gd name="T12" fmla="*/ 29 w 1112"/>
                  <a:gd name="T13" fmla="*/ 25 h 1094"/>
                  <a:gd name="T14" fmla="*/ 29 w 1112"/>
                  <a:gd name="T15" fmla="*/ 28 h 1094"/>
                  <a:gd name="T16" fmla="*/ 29 w 1112"/>
                  <a:gd name="T17" fmla="*/ 31 h 1094"/>
                  <a:gd name="T18" fmla="*/ 29 w 1112"/>
                  <a:gd name="T19" fmla="*/ 33 h 1094"/>
                  <a:gd name="T20" fmla="*/ 8 w 1112"/>
                  <a:gd name="T21" fmla="*/ 34 h 1094"/>
                  <a:gd name="T22" fmla="*/ 5 w 1112"/>
                  <a:gd name="T23" fmla="*/ 14 h 1094"/>
                  <a:gd name="T24" fmla="*/ 1 w 1112"/>
                  <a:gd name="T25" fmla="*/ 2 h 1094"/>
                  <a:gd name="T26" fmla="*/ 0 w 1112"/>
                  <a:gd name="T27" fmla="*/ 0 h 1094"/>
                  <a:gd name="T28" fmla="*/ 14 w 1112"/>
                  <a:gd name="T29" fmla="*/ 2 h 1094"/>
                  <a:gd name="T30" fmla="*/ 24 w 1112"/>
                  <a:gd name="T31" fmla="*/ 3 h 1094"/>
                  <a:gd name="T32" fmla="*/ 31 w 1112"/>
                  <a:gd name="T33" fmla="*/ 3 h 1094"/>
                  <a:gd name="T34" fmla="*/ 35 w 1112"/>
                  <a:gd name="T35" fmla="*/ 4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Oval 86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" name="Freeform 87"/>
            <p:cNvSpPr>
              <a:spLocks/>
            </p:cNvSpPr>
            <p:nvPr/>
          </p:nvSpPr>
          <p:spPr bwMode="auto">
            <a:xfrm>
              <a:off x="914" y="2736"/>
              <a:ext cx="136" cy="220"/>
            </a:xfrm>
            <a:custGeom>
              <a:avLst/>
              <a:gdLst>
                <a:gd name="T0" fmla="*/ 0 w 136"/>
                <a:gd name="T1" fmla="*/ 0 h 220"/>
                <a:gd name="T2" fmla="*/ 64 w 136"/>
                <a:gd name="T3" fmla="*/ 68 h 220"/>
                <a:gd name="T4" fmla="*/ 96 w 136"/>
                <a:gd name="T5" fmla="*/ 150 h 220"/>
                <a:gd name="T6" fmla="*/ 112 w 136"/>
                <a:gd name="T7" fmla="*/ 180 h 220"/>
                <a:gd name="T8" fmla="*/ 136 w 136"/>
                <a:gd name="T9" fmla="*/ 220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20"/>
                <a:gd name="T17" fmla="*/ 136 w 136"/>
                <a:gd name="T18" fmla="*/ 220 h 2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20">
                  <a:moveTo>
                    <a:pt x="0" y="0"/>
                  </a:moveTo>
                  <a:cubicBezTo>
                    <a:pt x="11" y="11"/>
                    <a:pt x="48" y="43"/>
                    <a:pt x="64" y="68"/>
                  </a:cubicBezTo>
                  <a:cubicBezTo>
                    <a:pt x="80" y="93"/>
                    <a:pt x="88" y="131"/>
                    <a:pt x="96" y="150"/>
                  </a:cubicBezTo>
                  <a:cubicBezTo>
                    <a:pt x="104" y="169"/>
                    <a:pt x="105" y="168"/>
                    <a:pt x="112" y="180"/>
                  </a:cubicBezTo>
                  <a:cubicBezTo>
                    <a:pt x="119" y="192"/>
                    <a:pt x="131" y="212"/>
                    <a:pt x="136" y="2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88"/>
            <p:cNvSpPr>
              <a:spLocks/>
            </p:cNvSpPr>
            <p:nvPr/>
          </p:nvSpPr>
          <p:spPr bwMode="auto">
            <a:xfrm>
              <a:off x="758" y="2652"/>
              <a:ext cx="54" cy="34"/>
            </a:xfrm>
            <a:custGeom>
              <a:avLst/>
              <a:gdLst>
                <a:gd name="T0" fmla="*/ 0 w 54"/>
                <a:gd name="T1" fmla="*/ 0 h 34"/>
                <a:gd name="T2" fmla="*/ 30 w 54"/>
                <a:gd name="T3" fmla="*/ 29 h 34"/>
                <a:gd name="T4" fmla="*/ 54 w 54"/>
                <a:gd name="T5" fmla="*/ 29 h 34"/>
                <a:gd name="T6" fmla="*/ 0 60000 65536"/>
                <a:gd name="T7" fmla="*/ 0 60000 65536"/>
                <a:gd name="T8" fmla="*/ 0 60000 65536"/>
                <a:gd name="T9" fmla="*/ 0 w 54"/>
                <a:gd name="T10" fmla="*/ 0 h 34"/>
                <a:gd name="T11" fmla="*/ 54 w 5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34">
                  <a:moveTo>
                    <a:pt x="0" y="0"/>
                  </a:moveTo>
                  <a:cubicBezTo>
                    <a:pt x="5" y="5"/>
                    <a:pt x="21" y="24"/>
                    <a:pt x="30" y="29"/>
                  </a:cubicBezTo>
                  <a:cubicBezTo>
                    <a:pt x="39" y="34"/>
                    <a:pt x="46" y="33"/>
                    <a:pt x="54" y="2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33" name="Text Box 241"/>
          <p:cNvSpPr txBox="1">
            <a:spLocks noChangeArrowheads="1"/>
          </p:cNvSpPr>
          <p:nvPr/>
        </p:nvSpPr>
        <p:spPr bwMode="auto">
          <a:xfrm>
            <a:off x="0" y="3886200"/>
            <a:ext cx="7086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u="sng">
                <a:solidFill>
                  <a:srgbClr val="800000"/>
                </a:solidFill>
              </a:rPr>
              <a:t>Trả lời</a:t>
            </a:r>
            <a:r>
              <a:rPr lang="en-US" sz="2800">
                <a:solidFill>
                  <a:srgbClr val="800000"/>
                </a:solidFill>
              </a:rPr>
              <a:t> :</a:t>
            </a:r>
            <a:r>
              <a:rPr lang="en-US" sz="2800">
                <a:solidFill>
                  <a:srgbClr val="FF0000"/>
                </a:solidFill>
              </a:rPr>
              <a:t> </a:t>
            </a:r>
          </a:p>
          <a:p>
            <a:pPr>
              <a:defRPr/>
            </a:pPr>
            <a:r>
              <a:rPr lang="en-US" sz="2800">
                <a:solidFill>
                  <a:srgbClr val="FF3300"/>
                </a:solidFill>
                <a:sym typeface="Wingdings" pitchFamily="2" charset="2"/>
              </a:rPr>
              <a:t></a:t>
            </a:r>
            <a:r>
              <a:rPr lang="en-US" sz="2800" b="0"/>
              <a:t> </a:t>
            </a:r>
            <a:r>
              <a:rPr lang="en-US" sz="2800">
                <a:solidFill>
                  <a:srgbClr val="0000FF"/>
                </a:solidFill>
              </a:rPr>
              <a:t>Lò xo tác dụng vào quả nặng lực kéo. </a:t>
            </a:r>
            <a:br>
              <a:rPr lang="en-US" sz="2800">
                <a:solidFill>
                  <a:srgbClr val="0000FF"/>
                </a:solidFill>
              </a:rPr>
            </a:br>
            <a:r>
              <a:rPr lang="en-US" sz="2800">
                <a:solidFill>
                  <a:srgbClr val="FF3300"/>
                </a:solidFill>
                <a:sym typeface="Wingdings" pitchFamily="2" charset="2"/>
              </a:rPr>
              <a:t></a:t>
            </a:r>
            <a:r>
              <a:rPr lang="en-US" sz="2800" b="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Lực này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có phương thẳng đứng và chiều</a:t>
            </a:r>
            <a:r>
              <a:rPr lang="en-US" sz="2800" b="0"/>
              <a:t> </a:t>
            </a:r>
            <a:r>
              <a:rPr lang="en-US" sz="2800">
                <a:solidFill>
                  <a:srgbClr val="0000FF"/>
                </a:solidFill>
              </a:rPr>
              <a:t>hướng lên. </a:t>
            </a:r>
          </a:p>
          <a:p>
            <a:pPr>
              <a:defRPr/>
            </a:pPr>
            <a:r>
              <a:rPr lang="en-US" sz="2800">
                <a:solidFill>
                  <a:srgbClr val="FF3300"/>
                </a:solidFill>
                <a:sym typeface="Wingdings" pitchFamily="2" charset="2"/>
              </a:rPr>
              <a:t></a:t>
            </a:r>
            <a:r>
              <a:rPr lang="en-US" sz="2800" b="0"/>
              <a:t> </a:t>
            </a:r>
            <a:r>
              <a:rPr lang="en-US" sz="2800">
                <a:solidFill>
                  <a:srgbClr val="0000FF"/>
                </a:solidFill>
              </a:rPr>
              <a:t>Quả nặng vẫn đứng yên vì có một lực khác cân bằng</a:t>
            </a:r>
            <a:r>
              <a:rPr lang="en-US" sz="2400">
                <a:solidFill>
                  <a:srgbClr val="0000FF"/>
                </a:solidFill>
              </a:rPr>
              <a:t> </a:t>
            </a:r>
            <a:r>
              <a:rPr lang="en-US" sz="2800">
                <a:solidFill>
                  <a:srgbClr val="0000FF"/>
                </a:solidFill>
              </a:rPr>
              <a:t>với lực kéo của lò xo.</a:t>
            </a: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024 -0.02153 -0.02048 -0.04283 -0.01875 -0.05972 C -0.01701 -0.07662 0.00348 -0.09676 0.01042 -0.10139 C 0.01736 -0.10602 0.02014 -0.09676 0.02292 -0.0875 " pathEditMode="relative" ptsTypes="aa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C -0.01024 -0.02153 -0.02048 -0.04283 -0.01875 -0.05972 C -0.01701 -0.07662 0.00348 -0.09676 0.01042 -0.10139 C 0.01736 -0.10602 0.02014 -0.09676 0.02292 -0.0875 " pathEditMode="relative" ptsTypes="aa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 0.04444 " pathEditMode="relative" ptsTypes="AA">
                                      <p:cBhvr>
                                        <p:cTn id="28" dur="200" fill="hold"/>
                                        <p:tgtEl>
                                          <p:spTgt spid="82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96 -0.0868 L 0.02396 -0.04236 " pathEditMode="relative" rAng="0" ptsTypes="AA">
                                      <p:cBhvr>
                                        <p:cTn id="30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843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/>
      <p:bldP spid="8235" grpId="0"/>
      <p:bldP spid="8236" grpId="0"/>
      <p:bldP spid="8262" grpId="0" animBg="1"/>
      <p:bldP spid="84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33400" y="381000"/>
            <a:ext cx="358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en-US" sz="2800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Thí</a:t>
            </a:r>
            <a:r>
              <a:rPr lang="en-US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u="sng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nghiệm</a:t>
            </a:r>
            <a:r>
              <a:rPr lang="en-US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 rot="-5400000">
            <a:off x="7696200" y="228600"/>
            <a:ext cx="304800" cy="2590800"/>
          </a:xfrm>
          <a:prstGeom prst="can">
            <a:avLst>
              <a:gd name="adj" fmla="val 622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 rot="4801220" flipH="1">
            <a:off x="7070725" y="625475"/>
            <a:ext cx="892175" cy="1165225"/>
            <a:chOff x="522" y="2640"/>
            <a:chExt cx="774" cy="1104"/>
          </a:xfrm>
        </p:grpSpPr>
        <p:sp>
          <p:nvSpPr>
            <p:cNvPr id="9235" name="Freeform 19"/>
            <p:cNvSpPr>
              <a:spLocks/>
            </p:cNvSpPr>
            <p:nvPr/>
          </p:nvSpPr>
          <p:spPr bwMode="auto">
            <a:xfrm>
              <a:off x="830" y="2694"/>
              <a:ext cx="268" cy="334"/>
            </a:xfrm>
            <a:custGeom>
              <a:avLst/>
              <a:gdLst>
                <a:gd name="T0" fmla="*/ 136 w 268"/>
                <a:gd name="T1" fmla="*/ 206 h 334"/>
                <a:gd name="T2" fmla="*/ 0 w 268"/>
                <a:gd name="T3" fmla="*/ 0 h 334"/>
                <a:gd name="T4" fmla="*/ 24 w 268"/>
                <a:gd name="T5" fmla="*/ 5 h 334"/>
                <a:gd name="T6" fmla="*/ 48 w 268"/>
                <a:gd name="T7" fmla="*/ 11 h 334"/>
                <a:gd name="T8" fmla="*/ 68 w 268"/>
                <a:gd name="T9" fmla="*/ 26 h 334"/>
                <a:gd name="T10" fmla="*/ 78 w 268"/>
                <a:gd name="T11" fmla="*/ 36 h 334"/>
                <a:gd name="T12" fmla="*/ 116 w 268"/>
                <a:gd name="T13" fmla="*/ 58 h 334"/>
                <a:gd name="T14" fmla="*/ 144 w 268"/>
                <a:gd name="T15" fmla="*/ 78 h 334"/>
                <a:gd name="T16" fmla="*/ 166 w 268"/>
                <a:gd name="T17" fmla="*/ 96 h 334"/>
                <a:gd name="T18" fmla="*/ 188 w 268"/>
                <a:gd name="T19" fmla="*/ 110 h 334"/>
                <a:gd name="T20" fmla="*/ 196 w 268"/>
                <a:gd name="T21" fmla="*/ 136 h 334"/>
                <a:gd name="T22" fmla="*/ 204 w 268"/>
                <a:gd name="T23" fmla="*/ 160 h 334"/>
                <a:gd name="T24" fmla="*/ 216 w 268"/>
                <a:gd name="T25" fmla="*/ 186 h 334"/>
                <a:gd name="T26" fmla="*/ 230 w 268"/>
                <a:gd name="T27" fmla="*/ 220 h 334"/>
                <a:gd name="T28" fmla="*/ 246 w 268"/>
                <a:gd name="T29" fmla="*/ 244 h 334"/>
                <a:gd name="T30" fmla="*/ 256 w 268"/>
                <a:gd name="T31" fmla="*/ 270 h 334"/>
                <a:gd name="T32" fmla="*/ 268 w 268"/>
                <a:gd name="T33" fmla="*/ 334 h 334"/>
                <a:gd name="T34" fmla="*/ 238 w 268"/>
                <a:gd name="T35" fmla="*/ 330 h 334"/>
                <a:gd name="T36" fmla="*/ 204 w 268"/>
                <a:gd name="T37" fmla="*/ 322 h 334"/>
                <a:gd name="T38" fmla="*/ 136 w 268"/>
                <a:gd name="T39" fmla="*/ 206 h 33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68"/>
                <a:gd name="T61" fmla="*/ 0 h 334"/>
                <a:gd name="T62" fmla="*/ 268 w 268"/>
                <a:gd name="T63" fmla="*/ 334 h 334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68" h="334">
                  <a:moveTo>
                    <a:pt x="136" y="206"/>
                  </a:moveTo>
                  <a:lnTo>
                    <a:pt x="0" y="0"/>
                  </a:lnTo>
                  <a:lnTo>
                    <a:pt x="24" y="5"/>
                  </a:lnTo>
                  <a:lnTo>
                    <a:pt x="48" y="11"/>
                  </a:lnTo>
                  <a:lnTo>
                    <a:pt x="68" y="26"/>
                  </a:lnTo>
                  <a:lnTo>
                    <a:pt x="78" y="36"/>
                  </a:lnTo>
                  <a:lnTo>
                    <a:pt x="116" y="58"/>
                  </a:lnTo>
                  <a:lnTo>
                    <a:pt x="144" y="78"/>
                  </a:lnTo>
                  <a:lnTo>
                    <a:pt x="166" y="96"/>
                  </a:lnTo>
                  <a:lnTo>
                    <a:pt x="188" y="110"/>
                  </a:lnTo>
                  <a:lnTo>
                    <a:pt x="196" y="136"/>
                  </a:lnTo>
                  <a:lnTo>
                    <a:pt x="204" y="160"/>
                  </a:lnTo>
                  <a:lnTo>
                    <a:pt x="216" y="186"/>
                  </a:lnTo>
                  <a:lnTo>
                    <a:pt x="230" y="220"/>
                  </a:lnTo>
                  <a:lnTo>
                    <a:pt x="246" y="244"/>
                  </a:lnTo>
                  <a:lnTo>
                    <a:pt x="256" y="270"/>
                  </a:lnTo>
                  <a:lnTo>
                    <a:pt x="268" y="334"/>
                  </a:lnTo>
                  <a:lnTo>
                    <a:pt x="238" y="330"/>
                  </a:lnTo>
                  <a:lnTo>
                    <a:pt x="204" y="322"/>
                  </a:lnTo>
                  <a:lnTo>
                    <a:pt x="136" y="20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6" name="Freeform 20"/>
            <p:cNvSpPr>
              <a:spLocks/>
            </p:cNvSpPr>
            <p:nvPr/>
          </p:nvSpPr>
          <p:spPr bwMode="auto">
            <a:xfrm>
              <a:off x="522" y="2640"/>
              <a:ext cx="651" cy="934"/>
            </a:xfrm>
            <a:custGeom>
              <a:avLst/>
              <a:gdLst>
                <a:gd name="T0" fmla="*/ 232 w 651"/>
                <a:gd name="T1" fmla="*/ 508 h 934"/>
                <a:gd name="T2" fmla="*/ 182 w 651"/>
                <a:gd name="T3" fmla="*/ 512 h 934"/>
                <a:gd name="T4" fmla="*/ 110 w 651"/>
                <a:gd name="T5" fmla="*/ 482 h 934"/>
                <a:gd name="T6" fmla="*/ 92 w 651"/>
                <a:gd name="T7" fmla="*/ 440 h 934"/>
                <a:gd name="T8" fmla="*/ 52 w 651"/>
                <a:gd name="T9" fmla="*/ 412 h 934"/>
                <a:gd name="T10" fmla="*/ 10 w 651"/>
                <a:gd name="T11" fmla="*/ 410 h 934"/>
                <a:gd name="T12" fmla="*/ 10 w 651"/>
                <a:gd name="T13" fmla="*/ 440 h 934"/>
                <a:gd name="T14" fmla="*/ 24 w 651"/>
                <a:gd name="T15" fmla="*/ 484 h 934"/>
                <a:gd name="T16" fmla="*/ 44 w 651"/>
                <a:gd name="T17" fmla="*/ 534 h 934"/>
                <a:gd name="T18" fmla="*/ 74 w 651"/>
                <a:gd name="T19" fmla="*/ 580 h 934"/>
                <a:gd name="T20" fmla="*/ 116 w 651"/>
                <a:gd name="T21" fmla="*/ 628 h 934"/>
                <a:gd name="T22" fmla="*/ 182 w 651"/>
                <a:gd name="T23" fmla="*/ 696 h 934"/>
                <a:gd name="T24" fmla="*/ 242 w 651"/>
                <a:gd name="T25" fmla="*/ 756 h 934"/>
                <a:gd name="T26" fmla="*/ 306 w 651"/>
                <a:gd name="T27" fmla="*/ 816 h 934"/>
                <a:gd name="T28" fmla="*/ 340 w 651"/>
                <a:gd name="T29" fmla="*/ 856 h 934"/>
                <a:gd name="T30" fmla="*/ 354 w 651"/>
                <a:gd name="T31" fmla="*/ 893 h 934"/>
                <a:gd name="T32" fmla="*/ 380 w 651"/>
                <a:gd name="T33" fmla="*/ 925 h 934"/>
                <a:gd name="T34" fmla="*/ 403 w 651"/>
                <a:gd name="T35" fmla="*/ 921 h 934"/>
                <a:gd name="T36" fmla="*/ 444 w 651"/>
                <a:gd name="T37" fmla="*/ 889 h 934"/>
                <a:gd name="T38" fmla="*/ 508 w 651"/>
                <a:gd name="T39" fmla="*/ 850 h 934"/>
                <a:gd name="T40" fmla="*/ 573 w 651"/>
                <a:gd name="T41" fmla="*/ 821 h 934"/>
                <a:gd name="T42" fmla="*/ 630 w 651"/>
                <a:gd name="T43" fmla="*/ 816 h 934"/>
                <a:gd name="T44" fmla="*/ 619 w 651"/>
                <a:gd name="T45" fmla="*/ 785 h 934"/>
                <a:gd name="T46" fmla="*/ 590 w 651"/>
                <a:gd name="T47" fmla="*/ 757 h 934"/>
                <a:gd name="T48" fmla="*/ 577 w 651"/>
                <a:gd name="T49" fmla="*/ 735 h 934"/>
                <a:gd name="T50" fmla="*/ 587 w 651"/>
                <a:gd name="T51" fmla="*/ 630 h 934"/>
                <a:gd name="T52" fmla="*/ 577 w 651"/>
                <a:gd name="T53" fmla="*/ 484 h 934"/>
                <a:gd name="T54" fmla="*/ 580 w 651"/>
                <a:gd name="T55" fmla="*/ 428 h 934"/>
                <a:gd name="T56" fmla="*/ 580 w 651"/>
                <a:gd name="T57" fmla="*/ 395 h 934"/>
                <a:gd name="T58" fmla="*/ 580 w 651"/>
                <a:gd name="T59" fmla="*/ 384 h 934"/>
                <a:gd name="T60" fmla="*/ 572 w 651"/>
                <a:gd name="T61" fmla="*/ 336 h 934"/>
                <a:gd name="T62" fmla="*/ 542 w 651"/>
                <a:gd name="T63" fmla="*/ 338 h 934"/>
                <a:gd name="T64" fmla="*/ 494 w 651"/>
                <a:gd name="T65" fmla="*/ 324 h 934"/>
                <a:gd name="T66" fmla="*/ 458 w 651"/>
                <a:gd name="T67" fmla="*/ 266 h 934"/>
                <a:gd name="T68" fmla="*/ 430 w 651"/>
                <a:gd name="T69" fmla="*/ 206 h 934"/>
                <a:gd name="T70" fmla="*/ 388 w 651"/>
                <a:gd name="T71" fmla="*/ 136 h 934"/>
                <a:gd name="T72" fmla="*/ 356 w 651"/>
                <a:gd name="T73" fmla="*/ 106 h 934"/>
                <a:gd name="T74" fmla="*/ 334 w 651"/>
                <a:gd name="T75" fmla="*/ 84 h 934"/>
                <a:gd name="T76" fmla="*/ 310 w 651"/>
                <a:gd name="T77" fmla="*/ 58 h 934"/>
                <a:gd name="T78" fmla="*/ 286 w 651"/>
                <a:gd name="T79" fmla="*/ 40 h 934"/>
                <a:gd name="T80" fmla="*/ 260 w 651"/>
                <a:gd name="T81" fmla="*/ 14 h 934"/>
                <a:gd name="T82" fmla="*/ 232 w 651"/>
                <a:gd name="T83" fmla="*/ 20 h 934"/>
                <a:gd name="T84" fmla="*/ 240 w 651"/>
                <a:gd name="T85" fmla="*/ 86 h 934"/>
                <a:gd name="T86" fmla="*/ 288 w 651"/>
                <a:gd name="T87" fmla="*/ 152 h 934"/>
                <a:gd name="T88" fmla="*/ 320 w 651"/>
                <a:gd name="T89" fmla="*/ 204 h 934"/>
                <a:gd name="T90" fmla="*/ 338 w 651"/>
                <a:gd name="T91" fmla="*/ 276 h 934"/>
                <a:gd name="T92" fmla="*/ 368 w 651"/>
                <a:gd name="T93" fmla="*/ 354 h 934"/>
                <a:gd name="T94" fmla="*/ 346 w 651"/>
                <a:gd name="T95" fmla="*/ 404 h 934"/>
                <a:gd name="T96" fmla="*/ 306 w 651"/>
                <a:gd name="T97" fmla="*/ 462 h 934"/>
                <a:gd name="T98" fmla="*/ 254 w 651"/>
                <a:gd name="T99" fmla="*/ 496 h 93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51"/>
                <a:gd name="T151" fmla="*/ 0 h 934"/>
                <a:gd name="T152" fmla="*/ 651 w 651"/>
                <a:gd name="T153" fmla="*/ 934 h 934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51" h="934">
                  <a:moveTo>
                    <a:pt x="254" y="496"/>
                  </a:moveTo>
                  <a:lnTo>
                    <a:pt x="232" y="508"/>
                  </a:lnTo>
                  <a:lnTo>
                    <a:pt x="212" y="514"/>
                  </a:lnTo>
                  <a:lnTo>
                    <a:pt x="182" y="512"/>
                  </a:lnTo>
                  <a:lnTo>
                    <a:pt x="150" y="504"/>
                  </a:lnTo>
                  <a:lnTo>
                    <a:pt x="110" y="482"/>
                  </a:lnTo>
                  <a:lnTo>
                    <a:pt x="102" y="452"/>
                  </a:lnTo>
                  <a:lnTo>
                    <a:pt x="92" y="440"/>
                  </a:lnTo>
                  <a:lnTo>
                    <a:pt x="74" y="430"/>
                  </a:lnTo>
                  <a:lnTo>
                    <a:pt x="52" y="412"/>
                  </a:lnTo>
                  <a:lnTo>
                    <a:pt x="32" y="406"/>
                  </a:lnTo>
                  <a:lnTo>
                    <a:pt x="10" y="410"/>
                  </a:lnTo>
                  <a:lnTo>
                    <a:pt x="0" y="418"/>
                  </a:lnTo>
                  <a:lnTo>
                    <a:pt x="10" y="440"/>
                  </a:lnTo>
                  <a:lnTo>
                    <a:pt x="18" y="464"/>
                  </a:lnTo>
                  <a:lnTo>
                    <a:pt x="24" y="484"/>
                  </a:lnTo>
                  <a:lnTo>
                    <a:pt x="34" y="504"/>
                  </a:lnTo>
                  <a:lnTo>
                    <a:pt x="44" y="534"/>
                  </a:lnTo>
                  <a:lnTo>
                    <a:pt x="54" y="550"/>
                  </a:lnTo>
                  <a:lnTo>
                    <a:pt x="74" y="580"/>
                  </a:lnTo>
                  <a:lnTo>
                    <a:pt x="102" y="604"/>
                  </a:lnTo>
                  <a:lnTo>
                    <a:pt x="116" y="628"/>
                  </a:lnTo>
                  <a:lnTo>
                    <a:pt x="150" y="666"/>
                  </a:lnTo>
                  <a:lnTo>
                    <a:pt x="182" y="696"/>
                  </a:lnTo>
                  <a:lnTo>
                    <a:pt x="206" y="719"/>
                  </a:lnTo>
                  <a:lnTo>
                    <a:pt x="242" y="756"/>
                  </a:lnTo>
                  <a:lnTo>
                    <a:pt x="286" y="796"/>
                  </a:lnTo>
                  <a:lnTo>
                    <a:pt x="306" y="816"/>
                  </a:lnTo>
                  <a:lnTo>
                    <a:pt x="328" y="829"/>
                  </a:lnTo>
                  <a:lnTo>
                    <a:pt x="340" y="856"/>
                  </a:lnTo>
                  <a:lnTo>
                    <a:pt x="348" y="875"/>
                  </a:lnTo>
                  <a:lnTo>
                    <a:pt x="354" y="893"/>
                  </a:lnTo>
                  <a:lnTo>
                    <a:pt x="365" y="909"/>
                  </a:lnTo>
                  <a:lnTo>
                    <a:pt x="380" y="925"/>
                  </a:lnTo>
                  <a:lnTo>
                    <a:pt x="389" y="934"/>
                  </a:lnTo>
                  <a:lnTo>
                    <a:pt x="403" y="921"/>
                  </a:lnTo>
                  <a:lnTo>
                    <a:pt x="416" y="909"/>
                  </a:lnTo>
                  <a:lnTo>
                    <a:pt x="444" y="889"/>
                  </a:lnTo>
                  <a:lnTo>
                    <a:pt x="483" y="864"/>
                  </a:lnTo>
                  <a:lnTo>
                    <a:pt x="508" y="850"/>
                  </a:lnTo>
                  <a:lnTo>
                    <a:pt x="538" y="833"/>
                  </a:lnTo>
                  <a:lnTo>
                    <a:pt x="573" y="821"/>
                  </a:lnTo>
                  <a:lnTo>
                    <a:pt x="603" y="814"/>
                  </a:lnTo>
                  <a:lnTo>
                    <a:pt x="630" y="816"/>
                  </a:lnTo>
                  <a:lnTo>
                    <a:pt x="651" y="820"/>
                  </a:lnTo>
                  <a:lnTo>
                    <a:pt x="619" y="785"/>
                  </a:lnTo>
                  <a:lnTo>
                    <a:pt x="609" y="772"/>
                  </a:lnTo>
                  <a:lnTo>
                    <a:pt x="590" y="757"/>
                  </a:lnTo>
                  <a:lnTo>
                    <a:pt x="581" y="745"/>
                  </a:lnTo>
                  <a:lnTo>
                    <a:pt x="577" y="735"/>
                  </a:lnTo>
                  <a:lnTo>
                    <a:pt x="580" y="709"/>
                  </a:lnTo>
                  <a:lnTo>
                    <a:pt x="587" y="630"/>
                  </a:lnTo>
                  <a:lnTo>
                    <a:pt x="577" y="541"/>
                  </a:lnTo>
                  <a:lnTo>
                    <a:pt x="577" y="484"/>
                  </a:lnTo>
                  <a:lnTo>
                    <a:pt x="580" y="456"/>
                  </a:lnTo>
                  <a:lnTo>
                    <a:pt x="580" y="428"/>
                  </a:lnTo>
                  <a:lnTo>
                    <a:pt x="582" y="410"/>
                  </a:lnTo>
                  <a:lnTo>
                    <a:pt x="580" y="395"/>
                  </a:lnTo>
                  <a:lnTo>
                    <a:pt x="584" y="382"/>
                  </a:lnTo>
                  <a:lnTo>
                    <a:pt x="580" y="384"/>
                  </a:lnTo>
                  <a:lnTo>
                    <a:pt x="580" y="376"/>
                  </a:lnTo>
                  <a:lnTo>
                    <a:pt x="572" y="336"/>
                  </a:lnTo>
                  <a:lnTo>
                    <a:pt x="556" y="330"/>
                  </a:lnTo>
                  <a:lnTo>
                    <a:pt x="542" y="338"/>
                  </a:lnTo>
                  <a:lnTo>
                    <a:pt x="522" y="312"/>
                  </a:lnTo>
                  <a:lnTo>
                    <a:pt x="494" y="324"/>
                  </a:lnTo>
                  <a:lnTo>
                    <a:pt x="474" y="288"/>
                  </a:lnTo>
                  <a:lnTo>
                    <a:pt x="458" y="266"/>
                  </a:lnTo>
                  <a:lnTo>
                    <a:pt x="444" y="234"/>
                  </a:lnTo>
                  <a:lnTo>
                    <a:pt x="430" y="206"/>
                  </a:lnTo>
                  <a:lnTo>
                    <a:pt x="412" y="170"/>
                  </a:lnTo>
                  <a:lnTo>
                    <a:pt x="388" y="136"/>
                  </a:lnTo>
                  <a:lnTo>
                    <a:pt x="370" y="122"/>
                  </a:lnTo>
                  <a:lnTo>
                    <a:pt x="356" y="106"/>
                  </a:lnTo>
                  <a:lnTo>
                    <a:pt x="344" y="94"/>
                  </a:lnTo>
                  <a:lnTo>
                    <a:pt x="334" y="84"/>
                  </a:lnTo>
                  <a:lnTo>
                    <a:pt x="322" y="72"/>
                  </a:lnTo>
                  <a:lnTo>
                    <a:pt x="310" y="58"/>
                  </a:lnTo>
                  <a:lnTo>
                    <a:pt x="298" y="48"/>
                  </a:lnTo>
                  <a:lnTo>
                    <a:pt x="286" y="40"/>
                  </a:lnTo>
                  <a:lnTo>
                    <a:pt x="274" y="24"/>
                  </a:lnTo>
                  <a:lnTo>
                    <a:pt x="260" y="14"/>
                  </a:lnTo>
                  <a:lnTo>
                    <a:pt x="244" y="0"/>
                  </a:lnTo>
                  <a:lnTo>
                    <a:pt x="232" y="20"/>
                  </a:lnTo>
                  <a:lnTo>
                    <a:pt x="232" y="46"/>
                  </a:lnTo>
                  <a:lnTo>
                    <a:pt x="240" y="86"/>
                  </a:lnTo>
                  <a:lnTo>
                    <a:pt x="268" y="126"/>
                  </a:lnTo>
                  <a:lnTo>
                    <a:pt x="288" y="152"/>
                  </a:lnTo>
                  <a:lnTo>
                    <a:pt x="304" y="180"/>
                  </a:lnTo>
                  <a:lnTo>
                    <a:pt x="320" y="204"/>
                  </a:lnTo>
                  <a:lnTo>
                    <a:pt x="330" y="238"/>
                  </a:lnTo>
                  <a:lnTo>
                    <a:pt x="338" y="276"/>
                  </a:lnTo>
                  <a:lnTo>
                    <a:pt x="362" y="320"/>
                  </a:lnTo>
                  <a:lnTo>
                    <a:pt x="368" y="354"/>
                  </a:lnTo>
                  <a:lnTo>
                    <a:pt x="358" y="378"/>
                  </a:lnTo>
                  <a:lnTo>
                    <a:pt x="346" y="404"/>
                  </a:lnTo>
                  <a:lnTo>
                    <a:pt x="322" y="442"/>
                  </a:lnTo>
                  <a:lnTo>
                    <a:pt x="306" y="462"/>
                  </a:lnTo>
                  <a:lnTo>
                    <a:pt x="283" y="478"/>
                  </a:lnTo>
                  <a:lnTo>
                    <a:pt x="254" y="496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/>
          </p:nvSpPr>
          <p:spPr bwMode="auto">
            <a:xfrm rot="5718280">
              <a:off x="784" y="2746"/>
              <a:ext cx="19" cy="11"/>
            </a:xfrm>
            <a:custGeom>
              <a:avLst/>
              <a:gdLst>
                <a:gd name="T0" fmla="*/ 0 w 55"/>
                <a:gd name="T1" fmla="*/ 0 h 33"/>
                <a:gd name="T2" fmla="*/ 0 w 55"/>
                <a:gd name="T3" fmla="*/ 0 h 33"/>
                <a:gd name="T4" fmla="*/ 0 w 55"/>
                <a:gd name="T5" fmla="*/ 0 h 33"/>
                <a:gd name="T6" fmla="*/ 0 w 55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3"/>
                <a:gd name="T14" fmla="*/ 55 w 55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Freeform 22"/>
            <p:cNvSpPr>
              <a:spLocks/>
            </p:cNvSpPr>
            <p:nvPr/>
          </p:nvSpPr>
          <p:spPr bwMode="auto">
            <a:xfrm>
              <a:off x="1057" y="3009"/>
              <a:ext cx="7" cy="114"/>
            </a:xfrm>
            <a:custGeom>
              <a:avLst/>
              <a:gdLst>
                <a:gd name="T0" fmla="*/ 0 w 20"/>
                <a:gd name="T1" fmla="*/ 0 h 336"/>
                <a:gd name="T2" fmla="*/ 0 w 20"/>
                <a:gd name="T3" fmla="*/ 0 h 336"/>
                <a:gd name="T4" fmla="*/ 0 w 20"/>
                <a:gd name="T5" fmla="*/ 1 h 336"/>
                <a:gd name="T6" fmla="*/ 0 w 20"/>
                <a:gd name="T7" fmla="*/ 1 h 3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"/>
                <a:gd name="T13" fmla="*/ 0 h 336"/>
                <a:gd name="T14" fmla="*/ 20 w 20"/>
                <a:gd name="T15" fmla="*/ 336 h 3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" h="336">
                  <a:moveTo>
                    <a:pt x="9" y="0"/>
                  </a:moveTo>
                  <a:lnTo>
                    <a:pt x="20" y="52"/>
                  </a:lnTo>
                  <a:lnTo>
                    <a:pt x="1" y="241"/>
                  </a:lnTo>
                  <a:lnTo>
                    <a:pt x="0" y="33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auto">
            <a:xfrm>
              <a:off x="544" y="3054"/>
              <a:ext cx="24" cy="56"/>
            </a:xfrm>
            <a:custGeom>
              <a:avLst/>
              <a:gdLst>
                <a:gd name="T0" fmla="*/ 0 w 70"/>
                <a:gd name="T1" fmla="*/ 0 h 169"/>
                <a:gd name="T2" fmla="*/ 0 w 70"/>
                <a:gd name="T3" fmla="*/ 0 h 169"/>
                <a:gd name="T4" fmla="*/ 0 w 70"/>
                <a:gd name="T5" fmla="*/ 0 h 169"/>
                <a:gd name="T6" fmla="*/ 0 w 70"/>
                <a:gd name="T7" fmla="*/ 0 h 169"/>
                <a:gd name="T8" fmla="*/ 0 w 70"/>
                <a:gd name="T9" fmla="*/ 1 h 169"/>
                <a:gd name="T10" fmla="*/ 0 w 70"/>
                <a:gd name="T11" fmla="*/ 1 h 169"/>
                <a:gd name="T12" fmla="*/ 0 w 70"/>
                <a:gd name="T13" fmla="*/ 1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auto">
            <a:xfrm rot="3161763">
              <a:off x="847" y="2825"/>
              <a:ext cx="17" cy="31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0 h 93"/>
                <a:gd name="T4" fmla="*/ 0 w 50"/>
                <a:gd name="T5" fmla="*/ 0 h 93"/>
                <a:gd name="T6" fmla="*/ 0 w 50"/>
                <a:gd name="T7" fmla="*/ 0 h 93"/>
                <a:gd name="T8" fmla="*/ 0 w 50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93"/>
                <a:gd name="T17" fmla="*/ 50 w 5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Freeform 25"/>
            <p:cNvSpPr>
              <a:spLocks/>
            </p:cNvSpPr>
            <p:nvPr/>
          </p:nvSpPr>
          <p:spPr bwMode="auto">
            <a:xfrm rot="4186509">
              <a:off x="880" y="2944"/>
              <a:ext cx="36" cy="28"/>
            </a:xfrm>
            <a:custGeom>
              <a:avLst/>
              <a:gdLst>
                <a:gd name="T0" fmla="*/ 0 w 105"/>
                <a:gd name="T1" fmla="*/ 0 h 82"/>
                <a:gd name="T2" fmla="*/ 0 w 105"/>
                <a:gd name="T3" fmla="*/ 0 h 82"/>
                <a:gd name="T4" fmla="*/ 0 w 105"/>
                <a:gd name="T5" fmla="*/ 0 h 82"/>
                <a:gd name="T6" fmla="*/ 0 w 105"/>
                <a:gd name="T7" fmla="*/ 0 h 82"/>
                <a:gd name="T8" fmla="*/ 0 w 105"/>
                <a:gd name="T9" fmla="*/ 0 h 82"/>
                <a:gd name="T10" fmla="*/ 0 w 105"/>
                <a:gd name="T11" fmla="*/ 0 h 82"/>
                <a:gd name="T12" fmla="*/ 0 w 105"/>
                <a:gd name="T13" fmla="*/ 0 h 8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5"/>
                <a:gd name="T22" fmla="*/ 0 h 82"/>
                <a:gd name="T23" fmla="*/ 105 w 105"/>
                <a:gd name="T24" fmla="*/ 82 h 8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5" h="82">
                  <a:moveTo>
                    <a:pt x="0" y="0"/>
                  </a:moveTo>
                  <a:lnTo>
                    <a:pt x="0" y="21"/>
                  </a:lnTo>
                  <a:lnTo>
                    <a:pt x="8" y="43"/>
                  </a:lnTo>
                  <a:lnTo>
                    <a:pt x="35" y="67"/>
                  </a:lnTo>
                  <a:lnTo>
                    <a:pt x="55" y="78"/>
                  </a:lnTo>
                  <a:lnTo>
                    <a:pt x="80" y="82"/>
                  </a:lnTo>
                  <a:lnTo>
                    <a:pt x="105" y="82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26"/>
            <p:cNvGrpSpPr>
              <a:grpSpLocks/>
            </p:cNvGrpSpPr>
            <p:nvPr/>
          </p:nvGrpSpPr>
          <p:grpSpPr bwMode="auto">
            <a:xfrm rot="-7408476">
              <a:off x="931" y="3380"/>
              <a:ext cx="311" cy="418"/>
              <a:chOff x="2457" y="2549"/>
              <a:chExt cx="557" cy="547"/>
            </a:xfrm>
          </p:grpSpPr>
          <p:sp>
            <p:nvSpPr>
              <p:cNvPr id="9245" name="Freeform 27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35 w 1112"/>
                  <a:gd name="T1" fmla="*/ 4 h 1094"/>
                  <a:gd name="T2" fmla="*/ 34 w 1112"/>
                  <a:gd name="T3" fmla="*/ 9 h 1094"/>
                  <a:gd name="T4" fmla="*/ 32 w 1112"/>
                  <a:gd name="T5" fmla="*/ 11 h 1094"/>
                  <a:gd name="T6" fmla="*/ 31 w 1112"/>
                  <a:gd name="T7" fmla="*/ 15 h 1094"/>
                  <a:gd name="T8" fmla="*/ 30 w 1112"/>
                  <a:gd name="T9" fmla="*/ 18 h 1094"/>
                  <a:gd name="T10" fmla="*/ 29 w 1112"/>
                  <a:gd name="T11" fmla="*/ 22 h 1094"/>
                  <a:gd name="T12" fmla="*/ 29 w 1112"/>
                  <a:gd name="T13" fmla="*/ 25 h 1094"/>
                  <a:gd name="T14" fmla="*/ 29 w 1112"/>
                  <a:gd name="T15" fmla="*/ 28 h 1094"/>
                  <a:gd name="T16" fmla="*/ 29 w 1112"/>
                  <a:gd name="T17" fmla="*/ 31 h 1094"/>
                  <a:gd name="T18" fmla="*/ 29 w 1112"/>
                  <a:gd name="T19" fmla="*/ 33 h 1094"/>
                  <a:gd name="T20" fmla="*/ 8 w 1112"/>
                  <a:gd name="T21" fmla="*/ 34 h 1094"/>
                  <a:gd name="T22" fmla="*/ 5 w 1112"/>
                  <a:gd name="T23" fmla="*/ 14 h 1094"/>
                  <a:gd name="T24" fmla="*/ 1 w 1112"/>
                  <a:gd name="T25" fmla="*/ 2 h 1094"/>
                  <a:gd name="T26" fmla="*/ 0 w 1112"/>
                  <a:gd name="T27" fmla="*/ 0 h 1094"/>
                  <a:gd name="T28" fmla="*/ 14 w 1112"/>
                  <a:gd name="T29" fmla="*/ 2 h 1094"/>
                  <a:gd name="T30" fmla="*/ 24 w 1112"/>
                  <a:gd name="T31" fmla="*/ 3 h 1094"/>
                  <a:gd name="T32" fmla="*/ 31 w 1112"/>
                  <a:gd name="T33" fmla="*/ 3 h 1094"/>
                  <a:gd name="T34" fmla="*/ 35 w 1112"/>
                  <a:gd name="T35" fmla="*/ 4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6" name="Oval 28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3" name="Freeform 29"/>
            <p:cNvSpPr>
              <a:spLocks/>
            </p:cNvSpPr>
            <p:nvPr/>
          </p:nvSpPr>
          <p:spPr bwMode="auto">
            <a:xfrm>
              <a:off x="914" y="2736"/>
              <a:ext cx="136" cy="220"/>
            </a:xfrm>
            <a:custGeom>
              <a:avLst/>
              <a:gdLst>
                <a:gd name="T0" fmla="*/ 0 w 136"/>
                <a:gd name="T1" fmla="*/ 0 h 220"/>
                <a:gd name="T2" fmla="*/ 64 w 136"/>
                <a:gd name="T3" fmla="*/ 68 h 220"/>
                <a:gd name="T4" fmla="*/ 96 w 136"/>
                <a:gd name="T5" fmla="*/ 150 h 220"/>
                <a:gd name="T6" fmla="*/ 112 w 136"/>
                <a:gd name="T7" fmla="*/ 180 h 220"/>
                <a:gd name="T8" fmla="*/ 136 w 136"/>
                <a:gd name="T9" fmla="*/ 220 h 2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6"/>
                <a:gd name="T16" fmla="*/ 0 h 220"/>
                <a:gd name="T17" fmla="*/ 136 w 136"/>
                <a:gd name="T18" fmla="*/ 220 h 2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6" h="220">
                  <a:moveTo>
                    <a:pt x="0" y="0"/>
                  </a:moveTo>
                  <a:cubicBezTo>
                    <a:pt x="11" y="11"/>
                    <a:pt x="48" y="43"/>
                    <a:pt x="64" y="68"/>
                  </a:cubicBezTo>
                  <a:cubicBezTo>
                    <a:pt x="80" y="93"/>
                    <a:pt x="88" y="131"/>
                    <a:pt x="96" y="150"/>
                  </a:cubicBezTo>
                  <a:cubicBezTo>
                    <a:pt x="104" y="169"/>
                    <a:pt x="105" y="168"/>
                    <a:pt x="112" y="180"/>
                  </a:cubicBezTo>
                  <a:cubicBezTo>
                    <a:pt x="119" y="192"/>
                    <a:pt x="131" y="212"/>
                    <a:pt x="136" y="22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Freeform 30"/>
            <p:cNvSpPr>
              <a:spLocks/>
            </p:cNvSpPr>
            <p:nvPr/>
          </p:nvSpPr>
          <p:spPr bwMode="auto">
            <a:xfrm>
              <a:off x="758" y="2652"/>
              <a:ext cx="54" cy="34"/>
            </a:xfrm>
            <a:custGeom>
              <a:avLst/>
              <a:gdLst>
                <a:gd name="T0" fmla="*/ 0 w 54"/>
                <a:gd name="T1" fmla="*/ 0 h 34"/>
                <a:gd name="T2" fmla="*/ 30 w 54"/>
                <a:gd name="T3" fmla="*/ 29 h 34"/>
                <a:gd name="T4" fmla="*/ 54 w 54"/>
                <a:gd name="T5" fmla="*/ 29 h 34"/>
                <a:gd name="T6" fmla="*/ 0 60000 65536"/>
                <a:gd name="T7" fmla="*/ 0 60000 65536"/>
                <a:gd name="T8" fmla="*/ 0 60000 65536"/>
                <a:gd name="T9" fmla="*/ 0 w 54"/>
                <a:gd name="T10" fmla="*/ 0 h 34"/>
                <a:gd name="T11" fmla="*/ 54 w 54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" h="34">
                  <a:moveTo>
                    <a:pt x="0" y="0"/>
                  </a:moveTo>
                  <a:cubicBezTo>
                    <a:pt x="5" y="5"/>
                    <a:pt x="21" y="24"/>
                    <a:pt x="30" y="29"/>
                  </a:cubicBezTo>
                  <a:cubicBezTo>
                    <a:pt x="39" y="34"/>
                    <a:pt x="46" y="33"/>
                    <a:pt x="54" y="2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 rot="968882">
            <a:off x="6858000" y="914400"/>
            <a:ext cx="1195388" cy="584200"/>
            <a:chOff x="957" y="1034"/>
            <a:chExt cx="837" cy="409"/>
          </a:xfrm>
        </p:grpSpPr>
        <p:sp>
          <p:nvSpPr>
            <p:cNvPr id="9225" name="Freeform 32"/>
            <p:cNvSpPr>
              <a:spLocks/>
            </p:cNvSpPr>
            <p:nvPr/>
          </p:nvSpPr>
          <p:spPr bwMode="auto">
            <a:xfrm>
              <a:off x="1100" y="1034"/>
              <a:ext cx="694" cy="409"/>
            </a:xfrm>
            <a:custGeom>
              <a:avLst/>
              <a:gdLst>
                <a:gd name="T0" fmla="*/ 395 w 694"/>
                <a:gd name="T1" fmla="*/ 307 h 409"/>
                <a:gd name="T2" fmla="*/ 435 w 694"/>
                <a:gd name="T3" fmla="*/ 326 h 409"/>
                <a:gd name="T4" fmla="*/ 480 w 694"/>
                <a:gd name="T5" fmla="*/ 336 h 409"/>
                <a:gd name="T6" fmla="*/ 543 w 694"/>
                <a:gd name="T7" fmla="*/ 338 h 409"/>
                <a:gd name="T8" fmla="*/ 570 w 694"/>
                <a:gd name="T9" fmla="*/ 365 h 409"/>
                <a:gd name="T10" fmla="*/ 530 w 694"/>
                <a:gd name="T11" fmla="*/ 383 h 409"/>
                <a:gd name="T12" fmla="*/ 464 w 694"/>
                <a:gd name="T13" fmla="*/ 409 h 409"/>
                <a:gd name="T14" fmla="*/ 398 w 694"/>
                <a:gd name="T15" fmla="*/ 405 h 409"/>
                <a:gd name="T16" fmla="*/ 303 w 694"/>
                <a:gd name="T17" fmla="*/ 395 h 409"/>
                <a:gd name="T18" fmla="*/ 246 w 694"/>
                <a:gd name="T19" fmla="*/ 374 h 409"/>
                <a:gd name="T20" fmla="*/ 211 w 694"/>
                <a:gd name="T21" fmla="*/ 364 h 409"/>
                <a:gd name="T22" fmla="*/ 174 w 694"/>
                <a:gd name="T23" fmla="*/ 352 h 409"/>
                <a:gd name="T24" fmla="*/ 141 w 694"/>
                <a:gd name="T25" fmla="*/ 345 h 409"/>
                <a:gd name="T26" fmla="*/ 91 w 694"/>
                <a:gd name="T27" fmla="*/ 344 h 409"/>
                <a:gd name="T28" fmla="*/ 51 w 694"/>
                <a:gd name="T29" fmla="*/ 351 h 409"/>
                <a:gd name="T30" fmla="*/ 11 w 694"/>
                <a:gd name="T31" fmla="*/ 345 h 409"/>
                <a:gd name="T32" fmla="*/ 8 w 694"/>
                <a:gd name="T33" fmla="*/ 328 h 409"/>
                <a:gd name="T34" fmla="*/ 27 w 694"/>
                <a:gd name="T35" fmla="*/ 285 h 409"/>
                <a:gd name="T36" fmla="*/ 27 w 694"/>
                <a:gd name="T37" fmla="*/ 223 h 409"/>
                <a:gd name="T38" fmla="*/ 33 w 694"/>
                <a:gd name="T39" fmla="*/ 157 h 409"/>
                <a:gd name="T40" fmla="*/ 41 w 694"/>
                <a:gd name="T41" fmla="*/ 122 h 409"/>
                <a:gd name="T42" fmla="*/ 75 w 694"/>
                <a:gd name="T43" fmla="*/ 117 h 409"/>
                <a:gd name="T44" fmla="*/ 111 w 694"/>
                <a:gd name="T45" fmla="*/ 125 h 409"/>
                <a:gd name="T46" fmla="*/ 137 w 694"/>
                <a:gd name="T47" fmla="*/ 125 h 409"/>
                <a:gd name="T48" fmla="*/ 235 w 694"/>
                <a:gd name="T49" fmla="*/ 74 h 409"/>
                <a:gd name="T50" fmla="*/ 312 w 694"/>
                <a:gd name="T51" fmla="*/ 38 h 409"/>
                <a:gd name="T52" fmla="*/ 359 w 694"/>
                <a:gd name="T53" fmla="*/ 25 h 409"/>
                <a:gd name="T54" fmla="*/ 400 w 694"/>
                <a:gd name="T55" fmla="*/ 3 h 409"/>
                <a:gd name="T56" fmla="*/ 430 w 694"/>
                <a:gd name="T57" fmla="*/ 3 h 409"/>
                <a:gd name="T58" fmla="*/ 472 w 694"/>
                <a:gd name="T59" fmla="*/ 19 h 409"/>
                <a:gd name="T60" fmla="*/ 530 w 694"/>
                <a:gd name="T61" fmla="*/ 50 h 409"/>
                <a:gd name="T62" fmla="*/ 575 w 694"/>
                <a:gd name="T63" fmla="*/ 76 h 409"/>
                <a:gd name="T64" fmla="*/ 607 w 694"/>
                <a:gd name="T65" fmla="*/ 88 h 409"/>
                <a:gd name="T66" fmla="*/ 636 w 694"/>
                <a:gd name="T67" fmla="*/ 128 h 409"/>
                <a:gd name="T68" fmla="*/ 655 w 694"/>
                <a:gd name="T69" fmla="*/ 155 h 409"/>
                <a:gd name="T70" fmla="*/ 671 w 694"/>
                <a:gd name="T71" fmla="*/ 185 h 409"/>
                <a:gd name="T72" fmla="*/ 692 w 694"/>
                <a:gd name="T73" fmla="*/ 247 h 409"/>
                <a:gd name="T74" fmla="*/ 694 w 694"/>
                <a:gd name="T75" fmla="*/ 299 h 409"/>
                <a:gd name="T76" fmla="*/ 687 w 694"/>
                <a:gd name="T77" fmla="*/ 328 h 409"/>
                <a:gd name="T78" fmla="*/ 655 w 694"/>
                <a:gd name="T79" fmla="*/ 320 h 409"/>
                <a:gd name="T80" fmla="*/ 641 w 694"/>
                <a:gd name="T81" fmla="*/ 293 h 409"/>
                <a:gd name="T82" fmla="*/ 636 w 694"/>
                <a:gd name="T83" fmla="*/ 256 h 409"/>
                <a:gd name="T84" fmla="*/ 590 w 694"/>
                <a:gd name="T85" fmla="*/ 207 h 409"/>
                <a:gd name="T86" fmla="*/ 570 w 694"/>
                <a:gd name="T87" fmla="*/ 179 h 409"/>
                <a:gd name="T88" fmla="*/ 536 w 694"/>
                <a:gd name="T89" fmla="*/ 176 h 409"/>
                <a:gd name="T90" fmla="*/ 501 w 694"/>
                <a:gd name="T91" fmla="*/ 169 h 409"/>
                <a:gd name="T92" fmla="*/ 470 w 694"/>
                <a:gd name="T93" fmla="*/ 175 h 409"/>
                <a:gd name="T94" fmla="*/ 434 w 694"/>
                <a:gd name="T95" fmla="*/ 201 h 409"/>
                <a:gd name="T96" fmla="*/ 397 w 694"/>
                <a:gd name="T97" fmla="*/ 236 h 409"/>
                <a:gd name="T98" fmla="*/ 385 w 694"/>
                <a:gd name="T99" fmla="*/ 287 h 40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694"/>
                <a:gd name="T151" fmla="*/ 0 h 409"/>
                <a:gd name="T152" fmla="*/ 694 w 694"/>
                <a:gd name="T153" fmla="*/ 409 h 40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694" h="409">
                  <a:moveTo>
                    <a:pt x="385" y="287"/>
                  </a:moveTo>
                  <a:lnTo>
                    <a:pt x="395" y="307"/>
                  </a:lnTo>
                  <a:lnTo>
                    <a:pt x="409" y="317"/>
                  </a:lnTo>
                  <a:lnTo>
                    <a:pt x="435" y="326"/>
                  </a:lnTo>
                  <a:lnTo>
                    <a:pt x="457" y="339"/>
                  </a:lnTo>
                  <a:lnTo>
                    <a:pt x="480" y="336"/>
                  </a:lnTo>
                  <a:lnTo>
                    <a:pt x="516" y="331"/>
                  </a:lnTo>
                  <a:lnTo>
                    <a:pt x="543" y="338"/>
                  </a:lnTo>
                  <a:lnTo>
                    <a:pt x="563" y="351"/>
                  </a:lnTo>
                  <a:lnTo>
                    <a:pt x="570" y="365"/>
                  </a:lnTo>
                  <a:lnTo>
                    <a:pt x="553" y="374"/>
                  </a:lnTo>
                  <a:lnTo>
                    <a:pt x="530" y="383"/>
                  </a:lnTo>
                  <a:lnTo>
                    <a:pt x="493" y="396"/>
                  </a:lnTo>
                  <a:lnTo>
                    <a:pt x="464" y="409"/>
                  </a:lnTo>
                  <a:lnTo>
                    <a:pt x="428" y="406"/>
                  </a:lnTo>
                  <a:lnTo>
                    <a:pt x="398" y="405"/>
                  </a:lnTo>
                  <a:lnTo>
                    <a:pt x="375" y="403"/>
                  </a:lnTo>
                  <a:lnTo>
                    <a:pt x="303" y="395"/>
                  </a:lnTo>
                  <a:lnTo>
                    <a:pt x="276" y="383"/>
                  </a:lnTo>
                  <a:lnTo>
                    <a:pt x="246" y="374"/>
                  </a:lnTo>
                  <a:lnTo>
                    <a:pt x="231" y="368"/>
                  </a:lnTo>
                  <a:lnTo>
                    <a:pt x="211" y="364"/>
                  </a:lnTo>
                  <a:lnTo>
                    <a:pt x="190" y="356"/>
                  </a:lnTo>
                  <a:lnTo>
                    <a:pt x="174" y="352"/>
                  </a:lnTo>
                  <a:lnTo>
                    <a:pt x="157" y="346"/>
                  </a:lnTo>
                  <a:lnTo>
                    <a:pt x="141" y="345"/>
                  </a:lnTo>
                  <a:lnTo>
                    <a:pt x="120" y="342"/>
                  </a:lnTo>
                  <a:lnTo>
                    <a:pt x="91" y="344"/>
                  </a:lnTo>
                  <a:lnTo>
                    <a:pt x="70" y="348"/>
                  </a:lnTo>
                  <a:lnTo>
                    <a:pt x="51" y="351"/>
                  </a:lnTo>
                  <a:lnTo>
                    <a:pt x="32" y="349"/>
                  </a:lnTo>
                  <a:lnTo>
                    <a:pt x="11" y="345"/>
                  </a:lnTo>
                  <a:lnTo>
                    <a:pt x="0" y="343"/>
                  </a:lnTo>
                  <a:lnTo>
                    <a:pt x="8" y="328"/>
                  </a:lnTo>
                  <a:lnTo>
                    <a:pt x="16" y="313"/>
                  </a:lnTo>
                  <a:lnTo>
                    <a:pt x="27" y="285"/>
                  </a:lnTo>
                  <a:lnTo>
                    <a:pt x="26" y="244"/>
                  </a:lnTo>
                  <a:lnTo>
                    <a:pt x="27" y="223"/>
                  </a:lnTo>
                  <a:lnTo>
                    <a:pt x="31" y="181"/>
                  </a:lnTo>
                  <a:lnTo>
                    <a:pt x="33" y="157"/>
                  </a:lnTo>
                  <a:lnTo>
                    <a:pt x="35" y="134"/>
                  </a:lnTo>
                  <a:lnTo>
                    <a:pt x="41" y="122"/>
                  </a:lnTo>
                  <a:lnTo>
                    <a:pt x="31" y="109"/>
                  </a:lnTo>
                  <a:lnTo>
                    <a:pt x="75" y="117"/>
                  </a:lnTo>
                  <a:lnTo>
                    <a:pt x="91" y="118"/>
                  </a:lnTo>
                  <a:lnTo>
                    <a:pt x="111" y="125"/>
                  </a:lnTo>
                  <a:lnTo>
                    <a:pt x="125" y="126"/>
                  </a:lnTo>
                  <a:lnTo>
                    <a:pt x="137" y="125"/>
                  </a:lnTo>
                  <a:lnTo>
                    <a:pt x="161" y="113"/>
                  </a:lnTo>
                  <a:lnTo>
                    <a:pt x="235" y="74"/>
                  </a:lnTo>
                  <a:lnTo>
                    <a:pt x="275" y="54"/>
                  </a:lnTo>
                  <a:lnTo>
                    <a:pt x="312" y="38"/>
                  </a:lnTo>
                  <a:lnTo>
                    <a:pt x="334" y="33"/>
                  </a:lnTo>
                  <a:lnTo>
                    <a:pt x="359" y="25"/>
                  </a:lnTo>
                  <a:lnTo>
                    <a:pt x="379" y="15"/>
                  </a:lnTo>
                  <a:lnTo>
                    <a:pt x="400" y="3"/>
                  </a:lnTo>
                  <a:lnTo>
                    <a:pt x="416" y="0"/>
                  </a:lnTo>
                  <a:lnTo>
                    <a:pt x="430" y="3"/>
                  </a:lnTo>
                  <a:lnTo>
                    <a:pt x="452" y="14"/>
                  </a:lnTo>
                  <a:lnTo>
                    <a:pt x="472" y="19"/>
                  </a:lnTo>
                  <a:lnTo>
                    <a:pt x="490" y="25"/>
                  </a:lnTo>
                  <a:lnTo>
                    <a:pt x="530" y="50"/>
                  </a:lnTo>
                  <a:lnTo>
                    <a:pt x="551" y="59"/>
                  </a:lnTo>
                  <a:lnTo>
                    <a:pt x="575" y="76"/>
                  </a:lnTo>
                  <a:lnTo>
                    <a:pt x="595" y="83"/>
                  </a:lnTo>
                  <a:lnTo>
                    <a:pt x="607" y="88"/>
                  </a:lnTo>
                  <a:lnTo>
                    <a:pt x="622" y="109"/>
                  </a:lnTo>
                  <a:lnTo>
                    <a:pt x="636" y="128"/>
                  </a:lnTo>
                  <a:lnTo>
                    <a:pt x="649" y="144"/>
                  </a:lnTo>
                  <a:lnTo>
                    <a:pt x="655" y="155"/>
                  </a:lnTo>
                  <a:lnTo>
                    <a:pt x="664" y="170"/>
                  </a:lnTo>
                  <a:lnTo>
                    <a:pt x="671" y="185"/>
                  </a:lnTo>
                  <a:lnTo>
                    <a:pt x="689" y="220"/>
                  </a:lnTo>
                  <a:lnTo>
                    <a:pt x="692" y="247"/>
                  </a:lnTo>
                  <a:lnTo>
                    <a:pt x="692" y="276"/>
                  </a:lnTo>
                  <a:lnTo>
                    <a:pt x="694" y="299"/>
                  </a:lnTo>
                  <a:lnTo>
                    <a:pt x="692" y="317"/>
                  </a:lnTo>
                  <a:lnTo>
                    <a:pt x="687" y="328"/>
                  </a:lnTo>
                  <a:lnTo>
                    <a:pt x="675" y="331"/>
                  </a:lnTo>
                  <a:lnTo>
                    <a:pt x="655" y="320"/>
                  </a:lnTo>
                  <a:lnTo>
                    <a:pt x="645" y="306"/>
                  </a:lnTo>
                  <a:lnTo>
                    <a:pt x="641" y="293"/>
                  </a:lnTo>
                  <a:lnTo>
                    <a:pt x="636" y="275"/>
                  </a:lnTo>
                  <a:lnTo>
                    <a:pt x="636" y="256"/>
                  </a:lnTo>
                  <a:lnTo>
                    <a:pt x="612" y="231"/>
                  </a:lnTo>
                  <a:lnTo>
                    <a:pt x="590" y="207"/>
                  </a:lnTo>
                  <a:lnTo>
                    <a:pt x="580" y="190"/>
                  </a:lnTo>
                  <a:lnTo>
                    <a:pt x="570" y="179"/>
                  </a:lnTo>
                  <a:lnTo>
                    <a:pt x="553" y="180"/>
                  </a:lnTo>
                  <a:lnTo>
                    <a:pt x="536" y="176"/>
                  </a:lnTo>
                  <a:lnTo>
                    <a:pt x="515" y="175"/>
                  </a:lnTo>
                  <a:lnTo>
                    <a:pt x="501" y="169"/>
                  </a:lnTo>
                  <a:lnTo>
                    <a:pt x="482" y="171"/>
                  </a:lnTo>
                  <a:lnTo>
                    <a:pt x="470" y="175"/>
                  </a:lnTo>
                  <a:lnTo>
                    <a:pt x="453" y="188"/>
                  </a:lnTo>
                  <a:lnTo>
                    <a:pt x="434" y="201"/>
                  </a:lnTo>
                  <a:lnTo>
                    <a:pt x="412" y="215"/>
                  </a:lnTo>
                  <a:lnTo>
                    <a:pt x="397" y="236"/>
                  </a:lnTo>
                  <a:lnTo>
                    <a:pt x="381" y="252"/>
                  </a:lnTo>
                  <a:lnTo>
                    <a:pt x="385" y="287"/>
                  </a:lnTo>
                  <a:close/>
                </a:path>
              </a:pathLst>
            </a:custGeom>
            <a:solidFill>
              <a:srgbClr val="FFBFB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33"/>
            <p:cNvSpPr>
              <a:spLocks/>
            </p:cNvSpPr>
            <p:nvPr/>
          </p:nvSpPr>
          <p:spPr bwMode="auto">
            <a:xfrm rot="2180584" flipH="1">
              <a:off x="1590" y="1083"/>
              <a:ext cx="111" cy="53"/>
            </a:xfrm>
            <a:custGeom>
              <a:avLst/>
              <a:gdLst>
                <a:gd name="T0" fmla="*/ 0 w 138"/>
                <a:gd name="T1" fmla="*/ 0 h 66"/>
                <a:gd name="T2" fmla="*/ 23 w 138"/>
                <a:gd name="T3" fmla="*/ 9 h 66"/>
                <a:gd name="T4" fmla="*/ 47 w 138"/>
                <a:gd name="T5" fmla="*/ 22 h 66"/>
                <a:gd name="T6" fmla="*/ 0 60000 65536"/>
                <a:gd name="T7" fmla="*/ 0 60000 65536"/>
                <a:gd name="T8" fmla="*/ 0 60000 65536"/>
                <a:gd name="T9" fmla="*/ 0 w 138"/>
                <a:gd name="T10" fmla="*/ 0 h 66"/>
                <a:gd name="T11" fmla="*/ 138 w 138"/>
                <a:gd name="T12" fmla="*/ 66 h 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8" h="66">
                  <a:moveTo>
                    <a:pt x="0" y="0"/>
                  </a:moveTo>
                  <a:lnTo>
                    <a:pt x="66" y="27"/>
                  </a:lnTo>
                  <a:lnTo>
                    <a:pt x="138" y="66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34"/>
            <p:cNvSpPr>
              <a:spLocks/>
            </p:cNvSpPr>
            <p:nvPr/>
          </p:nvSpPr>
          <p:spPr bwMode="auto">
            <a:xfrm rot="3423405" flipH="1">
              <a:off x="1629" y="1374"/>
              <a:ext cx="16" cy="54"/>
            </a:xfrm>
            <a:custGeom>
              <a:avLst/>
              <a:gdLst>
                <a:gd name="T0" fmla="*/ 0 w 70"/>
                <a:gd name="T1" fmla="*/ 0 h 169"/>
                <a:gd name="T2" fmla="*/ 0 w 70"/>
                <a:gd name="T3" fmla="*/ 0 h 169"/>
                <a:gd name="T4" fmla="*/ 0 w 70"/>
                <a:gd name="T5" fmla="*/ 0 h 169"/>
                <a:gd name="T6" fmla="*/ 0 w 70"/>
                <a:gd name="T7" fmla="*/ 0 h 169"/>
                <a:gd name="T8" fmla="*/ 0 w 70"/>
                <a:gd name="T9" fmla="*/ 0 h 169"/>
                <a:gd name="T10" fmla="*/ 0 w 70"/>
                <a:gd name="T11" fmla="*/ 1 h 169"/>
                <a:gd name="T12" fmla="*/ 0 w 70"/>
                <a:gd name="T13" fmla="*/ 1 h 16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"/>
                <a:gd name="T22" fmla="*/ 0 h 169"/>
                <a:gd name="T23" fmla="*/ 70 w 70"/>
                <a:gd name="T24" fmla="*/ 169 h 16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" h="169">
                  <a:moveTo>
                    <a:pt x="23" y="0"/>
                  </a:moveTo>
                  <a:lnTo>
                    <a:pt x="53" y="52"/>
                  </a:lnTo>
                  <a:lnTo>
                    <a:pt x="69" y="83"/>
                  </a:lnTo>
                  <a:lnTo>
                    <a:pt x="70" y="113"/>
                  </a:lnTo>
                  <a:lnTo>
                    <a:pt x="58" y="140"/>
                  </a:lnTo>
                  <a:lnTo>
                    <a:pt x="27" y="158"/>
                  </a:lnTo>
                  <a:lnTo>
                    <a:pt x="0" y="169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35"/>
            <p:cNvSpPr>
              <a:spLocks/>
            </p:cNvSpPr>
            <p:nvPr/>
          </p:nvSpPr>
          <p:spPr bwMode="auto">
            <a:xfrm rot="3012925" flipH="1">
              <a:off x="1676" y="1190"/>
              <a:ext cx="13" cy="33"/>
            </a:xfrm>
            <a:custGeom>
              <a:avLst/>
              <a:gdLst>
                <a:gd name="T0" fmla="*/ 0 w 50"/>
                <a:gd name="T1" fmla="*/ 0 h 93"/>
                <a:gd name="T2" fmla="*/ 0 w 50"/>
                <a:gd name="T3" fmla="*/ 0 h 93"/>
                <a:gd name="T4" fmla="*/ 0 w 50"/>
                <a:gd name="T5" fmla="*/ 0 h 93"/>
                <a:gd name="T6" fmla="*/ 0 w 50"/>
                <a:gd name="T7" fmla="*/ 0 h 93"/>
                <a:gd name="T8" fmla="*/ 0 w 50"/>
                <a:gd name="T9" fmla="*/ 0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0"/>
                <a:gd name="T16" fmla="*/ 0 h 93"/>
                <a:gd name="T17" fmla="*/ 50 w 50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0" h="93">
                  <a:moveTo>
                    <a:pt x="0" y="0"/>
                  </a:moveTo>
                  <a:lnTo>
                    <a:pt x="0" y="32"/>
                  </a:lnTo>
                  <a:lnTo>
                    <a:pt x="6" y="57"/>
                  </a:lnTo>
                  <a:lnTo>
                    <a:pt x="25" y="82"/>
                  </a:lnTo>
                  <a:lnTo>
                    <a:pt x="50" y="9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Freeform 36"/>
            <p:cNvSpPr>
              <a:spLocks/>
            </p:cNvSpPr>
            <p:nvPr/>
          </p:nvSpPr>
          <p:spPr bwMode="auto">
            <a:xfrm rot="3892858" flipH="1">
              <a:off x="1736" y="1271"/>
              <a:ext cx="10" cy="25"/>
            </a:xfrm>
            <a:custGeom>
              <a:avLst/>
              <a:gdLst>
                <a:gd name="T0" fmla="*/ 0 w 19"/>
                <a:gd name="T1" fmla="*/ 0 h 43"/>
                <a:gd name="T2" fmla="*/ 0 w 19"/>
                <a:gd name="T3" fmla="*/ 1 h 43"/>
                <a:gd name="T4" fmla="*/ 1 w 19"/>
                <a:gd name="T5" fmla="*/ 2 h 43"/>
                <a:gd name="T6" fmla="*/ 1 w 19"/>
                <a:gd name="T7" fmla="*/ 3 h 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"/>
                <a:gd name="T13" fmla="*/ 0 h 43"/>
                <a:gd name="T14" fmla="*/ 19 w 19"/>
                <a:gd name="T15" fmla="*/ 43 h 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" h="43">
                  <a:moveTo>
                    <a:pt x="0" y="0"/>
                  </a:moveTo>
                  <a:lnTo>
                    <a:pt x="0" y="14"/>
                  </a:lnTo>
                  <a:lnTo>
                    <a:pt x="4" y="28"/>
                  </a:lnTo>
                  <a:lnTo>
                    <a:pt x="19" y="4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5" name="Group 37"/>
            <p:cNvGrpSpPr>
              <a:grpSpLocks/>
            </p:cNvGrpSpPr>
            <p:nvPr/>
          </p:nvGrpSpPr>
          <p:grpSpPr bwMode="auto">
            <a:xfrm rot="11405476" flipH="1">
              <a:off x="957" y="1115"/>
              <a:ext cx="261" cy="307"/>
              <a:chOff x="2457" y="2549"/>
              <a:chExt cx="557" cy="547"/>
            </a:xfrm>
          </p:grpSpPr>
          <p:sp>
            <p:nvSpPr>
              <p:cNvPr id="9233" name="Freeform 38"/>
              <p:cNvSpPr>
                <a:spLocks/>
              </p:cNvSpPr>
              <p:nvPr/>
            </p:nvSpPr>
            <p:spPr bwMode="auto">
              <a:xfrm>
                <a:off x="2457" y="2549"/>
                <a:ext cx="557" cy="547"/>
              </a:xfrm>
              <a:custGeom>
                <a:avLst/>
                <a:gdLst>
                  <a:gd name="T0" fmla="*/ 35 w 1112"/>
                  <a:gd name="T1" fmla="*/ 4 h 1094"/>
                  <a:gd name="T2" fmla="*/ 34 w 1112"/>
                  <a:gd name="T3" fmla="*/ 9 h 1094"/>
                  <a:gd name="T4" fmla="*/ 32 w 1112"/>
                  <a:gd name="T5" fmla="*/ 11 h 1094"/>
                  <a:gd name="T6" fmla="*/ 31 w 1112"/>
                  <a:gd name="T7" fmla="*/ 15 h 1094"/>
                  <a:gd name="T8" fmla="*/ 30 w 1112"/>
                  <a:gd name="T9" fmla="*/ 18 h 1094"/>
                  <a:gd name="T10" fmla="*/ 29 w 1112"/>
                  <a:gd name="T11" fmla="*/ 22 h 1094"/>
                  <a:gd name="T12" fmla="*/ 29 w 1112"/>
                  <a:gd name="T13" fmla="*/ 25 h 1094"/>
                  <a:gd name="T14" fmla="*/ 29 w 1112"/>
                  <a:gd name="T15" fmla="*/ 28 h 1094"/>
                  <a:gd name="T16" fmla="*/ 29 w 1112"/>
                  <a:gd name="T17" fmla="*/ 31 h 1094"/>
                  <a:gd name="T18" fmla="*/ 29 w 1112"/>
                  <a:gd name="T19" fmla="*/ 33 h 1094"/>
                  <a:gd name="T20" fmla="*/ 8 w 1112"/>
                  <a:gd name="T21" fmla="*/ 34 h 1094"/>
                  <a:gd name="T22" fmla="*/ 5 w 1112"/>
                  <a:gd name="T23" fmla="*/ 14 h 1094"/>
                  <a:gd name="T24" fmla="*/ 1 w 1112"/>
                  <a:gd name="T25" fmla="*/ 2 h 1094"/>
                  <a:gd name="T26" fmla="*/ 0 w 1112"/>
                  <a:gd name="T27" fmla="*/ 0 h 1094"/>
                  <a:gd name="T28" fmla="*/ 14 w 1112"/>
                  <a:gd name="T29" fmla="*/ 2 h 1094"/>
                  <a:gd name="T30" fmla="*/ 24 w 1112"/>
                  <a:gd name="T31" fmla="*/ 3 h 1094"/>
                  <a:gd name="T32" fmla="*/ 31 w 1112"/>
                  <a:gd name="T33" fmla="*/ 3 h 1094"/>
                  <a:gd name="T34" fmla="*/ 35 w 1112"/>
                  <a:gd name="T35" fmla="*/ 4 h 109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112"/>
                  <a:gd name="T55" fmla="*/ 0 h 1094"/>
                  <a:gd name="T56" fmla="*/ 1112 w 1112"/>
                  <a:gd name="T57" fmla="*/ 1094 h 109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112" h="1094">
                    <a:moveTo>
                      <a:pt x="1112" y="140"/>
                    </a:moveTo>
                    <a:lnTo>
                      <a:pt x="1056" y="271"/>
                    </a:lnTo>
                    <a:lnTo>
                      <a:pt x="1017" y="373"/>
                    </a:lnTo>
                    <a:lnTo>
                      <a:pt x="971" y="476"/>
                    </a:lnTo>
                    <a:lnTo>
                      <a:pt x="943" y="588"/>
                    </a:lnTo>
                    <a:lnTo>
                      <a:pt x="924" y="702"/>
                    </a:lnTo>
                    <a:lnTo>
                      <a:pt x="905" y="814"/>
                    </a:lnTo>
                    <a:lnTo>
                      <a:pt x="905" y="916"/>
                    </a:lnTo>
                    <a:lnTo>
                      <a:pt x="905" y="1001"/>
                    </a:lnTo>
                    <a:lnTo>
                      <a:pt x="905" y="1038"/>
                    </a:lnTo>
                    <a:lnTo>
                      <a:pt x="242" y="1094"/>
                    </a:lnTo>
                    <a:lnTo>
                      <a:pt x="130" y="448"/>
                    </a:lnTo>
                    <a:lnTo>
                      <a:pt x="28" y="65"/>
                    </a:lnTo>
                    <a:lnTo>
                      <a:pt x="0" y="0"/>
                    </a:lnTo>
                    <a:lnTo>
                      <a:pt x="420" y="75"/>
                    </a:lnTo>
                    <a:lnTo>
                      <a:pt x="765" y="103"/>
                    </a:lnTo>
                    <a:lnTo>
                      <a:pt x="989" y="103"/>
                    </a:lnTo>
                    <a:lnTo>
                      <a:pt x="1112" y="140"/>
                    </a:lnTo>
                    <a:close/>
                  </a:path>
                </a:pathLst>
              </a:custGeom>
              <a:solidFill>
                <a:srgbClr val="5F7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34" name="Oval 39"/>
              <p:cNvSpPr>
                <a:spLocks noChangeArrowheads="1"/>
              </p:cNvSpPr>
              <p:nvPr/>
            </p:nvSpPr>
            <p:spPr bwMode="auto">
              <a:xfrm>
                <a:off x="2793" y="2961"/>
                <a:ext cx="61" cy="7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1" name="Freeform 40"/>
            <p:cNvSpPr>
              <a:spLocks/>
            </p:cNvSpPr>
            <p:nvPr/>
          </p:nvSpPr>
          <p:spPr bwMode="auto">
            <a:xfrm rot="8068401" flipH="1">
              <a:off x="1546" y="1379"/>
              <a:ext cx="15" cy="10"/>
            </a:xfrm>
            <a:custGeom>
              <a:avLst/>
              <a:gdLst>
                <a:gd name="T0" fmla="*/ 0 w 55"/>
                <a:gd name="T1" fmla="*/ 0 h 33"/>
                <a:gd name="T2" fmla="*/ 0 w 55"/>
                <a:gd name="T3" fmla="*/ 0 h 33"/>
                <a:gd name="T4" fmla="*/ 0 w 55"/>
                <a:gd name="T5" fmla="*/ 0 h 33"/>
                <a:gd name="T6" fmla="*/ 0 w 55"/>
                <a:gd name="T7" fmla="*/ 0 h 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33"/>
                <a:gd name="T14" fmla="*/ 55 w 55"/>
                <a:gd name="T15" fmla="*/ 33 h 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33">
                  <a:moveTo>
                    <a:pt x="55" y="33"/>
                  </a:moveTo>
                  <a:lnTo>
                    <a:pt x="26" y="22"/>
                  </a:ln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2" name="Freeform 41"/>
            <p:cNvSpPr>
              <a:spLocks/>
            </p:cNvSpPr>
            <p:nvPr/>
          </p:nvSpPr>
          <p:spPr bwMode="auto">
            <a:xfrm rot="2668401" flipH="1">
              <a:off x="1554" y="1050"/>
              <a:ext cx="51" cy="32"/>
            </a:xfrm>
            <a:custGeom>
              <a:avLst/>
              <a:gdLst>
                <a:gd name="T0" fmla="*/ 0 w 53"/>
                <a:gd name="T1" fmla="*/ 0 h 34"/>
                <a:gd name="T2" fmla="*/ 13 w 53"/>
                <a:gd name="T3" fmla="*/ 8 h 34"/>
                <a:gd name="T4" fmla="*/ 43 w 53"/>
                <a:gd name="T5" fmla="*/ 24 h 34"/>
                <a:gd name="T6" fmla="*/ 0 60000 65536"/>
                <a:gd name="T7" fmla="*/ 0 60000 65536"/>
                <a:gd name="T8" fmla="*/ 0 60000 65536"/>
                <a:gd name="T9" fmla="*/ 0 w 53"/>
                <a:gd name="T10" fmla="*/ 0 h 34"/>
                <a:gd name="T11" fmla="*/ 53 w 53"/>
                <a:gd name="T12" fmla="*/ 34 h 3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3" h="34">
                  <a:moveTo>
                    <a:pt x="0" y="0"/>
                  </a:moveTo>
                  <a:lnTo>
                    <a:pt x="17" y="8"/>
                  </a:lnTo>
                  <a:lnTo>
                    <a:pt x="53" y="34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81000" y="990600"/>
            <a:ext cx="5943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b. Cầm một viên phấn trên cao, rồi đột nhiên buông tay ra.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381000" y="1981200"/>
            <a:ext cx="6400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Times New Roman" pitchFamily="18" charset="0"/>
              </a:rPr>
              <a:t>C2</a:t>
            </a:r>
            <a:r>
              <a:rPr lang="en-US" sz="2800">
                <a:latin typeface="Times New Roman" pitchFamily="18" charset="0"/>
              </a:rPr>
              <a:t> : Điều gì chứng tỏ có một lực tác dụng lên viên phấn? Lực này có phương và chiều như thế nào?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609600" y="3352800"/>
            <a:ext cx="7315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>
                <a:solidFill>
                  <a:srgbClr val="FF0000"/>
                </a:solidFill>
                <a:latin typeface="Times New Roman" pitchFamily="18" charset="0"/>
              </a:rPr>
              <a:t>Trả lời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: </a:t>
            </a:r>
          </a:p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- Viên phấn có sự biến đổi chuyển động  </a:t>
            </a:r>
            <a:r>
              <a:rPr lang="en-US" sz="2800">
                <a:solidFill>
                  <a:srgbClr val="800000"/>
                </a:solidFill>
                <a:latin typeface="Times New Roman" pitchFamily="18" charset="0"/>
              </a:rPr>
              <a:t>(từ đứng yên sang chuyển động)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chứng tỏ có lực tác dụng vào nó. </a:t>
            </a:r>
            <a:br>
              <a:rPr lang="en-US" sz="280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   - Lực này có phương thẳng đứng, chiều hướng xuống. </a:t>
            </a:r>
            <a:endParaRPr lang="en-US" sz="2800" b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31175E-6 L 5.55112E-17 0.3885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7" grpId="0" animBg="1"/>
      <p:bldP spid="10257" grpId="1" animBg="1"/>
      <p:bldP spid="10282" grpId="0"/>
      <p:bldP spid="10283" grpId="0"/>
      <p:bldP spid="1028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Nhulam</dc:creator>
  <cp:lastModifiedBy>Nhulam</cp:lastModifiedBy>
  <cp:revision>1</cp:revision>
  <dcterms:created xsi:type="dcterms:W3CDTF">2018-02-15T01:59:41Z</dcterms:created>
  <dcterms:modified xsi:type="dcterms:W3CDTF">2018-02-15T02:02:43Z</dcterms:modified>
</cp:coreProperties>
</file>